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6"/>
  </p:notesMasterIdLst>
  <p:sldIdLst>
    <p:sldId id="256" r:id="rId2"/>
    <p:sldId id="274" r:id="rId3"/>
    <p:sldId id="275" r:id="rId4"/>
    <p:sldId id="257" r:id="rId5"/>
    <p:sldId id="276" r:id="rId6"/>
    <p:sldId id="277" r:id="rId7"/>
    <p:sldId id="282" r:id="rId8"/>
    <p:sldId id="284" r:id="rId9"/>
    <p:sldId id="279" r:id="rId10"/>
    <p:sldId id="289" r:id="rId11"/>
    <p:sldId id="278" r:id="rId12"/>
    <p:sldId id="288" r:id="rId13"/>
    <p:sldId id="287" r:id="rId14"/>
    <p:sldId id="286" r:id="rId15"/>
    <p:sldId id="290" r:id="rId16"/>
    <p:sldId id="291" r:id="rId17"/>
    <p:sldId id="296" r:id="rId18"/>
    <p:sldId id="297" r:id="rId19"/>
    <p:sldId id="280" r:id="rId20"/>
    <p:sldId id="295" r:id="rId21"/>
    <p:sldId id="272" r:id="rId22"/>
    <p:sldId id="292" r:id="rId23"/>
    <p:sldId id="300" r:id="rId24"/>
    <p:sldId id="298" r:id="rId25"/>
  </p:sldIdLst>
  <p:sldSz cx="18288000" cy="10287000"/>
  <p:notesSz cx="6858000" cy="9144000"/>
  <p:embeddedFontLst>
    <p:embeddedFont>
      <p:font typeface="Poppins" panose="020B0604020202020204" charset="0"/>
      <p:regular r:id="rId27"/>
    </p:embeddedFont>
    <p:embeddedFont>
      <p:font typeface="Montserrat Ultra-Bold" panose="020B0604020202020204" charset="0"/>
      <p:regular r:id="rId28"/>
    </p:embeddedFont>
    <p:embeddedFont>
      <p:font typeface="Calibri" panose="020F0502020204030204" pitchFamily="34" charset="0"/>
      <p:regular r:id="rId29"/>
      <p:bold r:id="rId30"/>
      <p:italic r:id="rId31"/>
      <p:boldItalic r:id="rId32"/>
    </p:embeddedFont>
    <p:embeddedFont>
      <p:font typeface="Poppins Bold" panose="020B0604020202020204" charset="0"/>
      <p:regular r:id="rId33"/>
    </p:embeddedFont>
    <p:embeddedFont>
      <p:font typeface="Montserrat Medium" panose="020B0604020202020204" charset="0"/>
      <p:regular r:id="rId3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6" d="100"/>
          <a:sy n="56" d="100"/>
        </p:scale>
        <p:origin x="610" y="3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B722C4-81C2-4F7D-810A-6415F5EC838C}" type="datetimeFigureOut">
              <a:rPr lang="en-US" smtClean="0"/>
              <a:t>2/16/2025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833289-389D-460B-94F6-02589D0AA6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2550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833289-389D-460B-94F6-02589D0AA6E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2729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41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1.sv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1.svg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0.sv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svg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4.svg"/><Relationship Id="rId12" Type="http://schemas.openxmlformats.org/officeDocument/2006/relationships/image" Target="../media/image3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11" Type="http://schemas.openxmlformats.org/officeDocument/2006/relationships/image" Target="../media/image20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22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8.sv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www.kaggle.com/datasets/ishanshrivastava28/superstore-sales" TargetMode="Externa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80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0.sv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213022" y="-6344329"/>
            <a:ext cx="25704255" cy="16911659"/>
            <a:chOff x="0" y="0"/>
            <a:chExt cx="34272340" cy="22548878"/>
          </a:xfrm>
        </p:grpSpPr>
        <p:sp>
          <p:nvSpPr>
            <p:cNvPr id="3" name="Freeform 3"/>
            <p:cNvSpPr/>
            <p:nvPr/>
          </p:nvSpPr>
          <p:spPr>
            <a:xfrm>
              <a:off x="16476030" y="8085332"/>
              <a:ext cx="17796310" cy="14463546"/>
            </a:xfrm>
            <a:custGeom>
              <a:avLst/>
              <a:gdLst/>
              <a:ahLst/>
              <a:cxnLst/>
              <a:rect l="l" t="t" r="r" b="b"/>
              <a:pathLst>
                <a:path w="17796310" h="14463546">
                  <a:moveTo>
                    <a:pt x="0" y="0"/>
                  </a:moveTo>
                  <a:lnTo>
                    <a:pt x="17796310" y="0"/>
                  </a:lnTo>
                  <a:lnTo>
                    <a:pt x="17796310" y="14463546"/>
                  </a:lnTo>
                  <a:lnTo>
                    <a:pt x="0" y="144635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 flipV="1">
              <a:off x="0" y="0"/>
              <a:ext cx="17796310" cy="14463546"/>
            </a:xfrm>
            <a:custGeom>
              <a:avLst/>
              <a:gdLst/>
              <a:ahLst/>
              <a:cxnLst/>
              <a:rect l="l" t="t" r="r" b="b"/>
              <a:pathLst>
                <a:path w="17796310" h="14463546">
                  <a:moveTo>
                    <a:pt x="0" y="14463546"/>
                  </a:moveTo>
                  <a:lnTo>
                    <a:pt x="17796310" y="14463546"/>
                  </a:lnTo>
                  <a:lnTo>
                    <a:pt x="17796310" y="0"/>
                  </a:lnTo>
                  <a:lnTo>
                    <a:pt x="0" y="0"/>
                  </a:lnTo>
                  <a:lnTo>
                    <a:pt x="0" y="14463546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1014412" y="3396882"/>
            <a:ext cx="9944100" cy="28725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</a:pPr>
            <a:r>
              <a:rPr lang="en-US" sz="8000" b="1" smtClean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PHÂN TÍCH TÌNH HÌNH KINH DOANH</a:t>
            </a:r>
            <a:endParaRPr lang="en-US" sz="8000" b="1">
              <a:solidFill>
                <a:srgbClr val="000000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028700" y="6269463"/>
            <a:ext cx="6201504" cy="410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73"/>
              </a:lnSpc>
            </a:pPr>
            <a:r>
              <a:rPr lang="en-US" sz="2266" smtClean="0">
                <a:solidFill>
                  <a:srgbClr val="545454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Tại Siêu Thị Bán Lẻ </a:t>
            </a:r>
            <a:endParaRPr lang="en-US" sz="2266">
              <a:solidFill>
                <a:srgbClr val="545454"/>
              </a:solidFill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028700" y="8890000"/>
            <a:ext cx="3162300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smtClean="0">
                <a:solidFill>
                  <a:srgbClr val="545454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By Huỳnh Ngọc Mai Anh</a:t>
            </a:r>
          </a:p>
          <a:p>
            <a:pPr algn="l">
              <a:lnSpc>
                <a:spcPts val="2800"/>
              </a:lnSpc>
            </a:pPr>
            <a:r>
              <a:rPr lang="en-US" sz="2000" smtClean="0">
                <a:solidFill>
                  <a:srgbClr val="545454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16 </a:t>
            </a:r>
            <a:r>
              <a:rPr lang="en-US" sz="2000">
                <a:solidFill>
                  <a:srgbClr val="545454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Feb 2025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962025"/>
            <a:ext cx="2537978" cy="3277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545454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Báo cáo kinh doanh</a:t>
            </a:r>
          </a:p>
        </p:txBody>
      </p:sp>
      <p:sp>
        <p:nvSpPr>
          <p:cNvPr id="15" name="Freeform 6"/>
          <p:cNvSpPr/>
          <p:nvPr/>
        </p:nvSpPr>
        <p:spPr>
          <a:xfrm>
            <a:off x="10627519" y="4484281"/>
            <a:ext cx="7679531" cy="5912836"/>
          </a:xfrm>
          <a:custGeom>
            <a:avLst/>
            <a:gdLst/>
            <a:ahLst/>
            <a:cxnLst/>
            <a:rect l="l" t="t" r="r" b="b"/>
            <a:pathLst>
              <a:path w="9543361" h="7200900">
                <a:moveTo>
                  <a:pt x="0" y="0"/>
                </a:moveTo>
                <a:lnTo>
                  <a:pt x="9543361" y="0"/>
                </a:lnTo>
                <a:lnTo>
                  <a:pt x="9543361" y="7200900"/>
                </a:lnTo>
                <a:lnTo>
                  <a:pt x="0" y="7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10"/>
          <p:cNvSpPr txBox="1"/>
          <p:nvPr/>
        </p:nvSpPr>
        <p:spPr>
          <a:xfrm>
            <a:off x="4745615" y="8890000"/>
            <a:ext cx="3162300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smtClean="0">
                <a:solidFill>
                  <a:srgbClr val="545454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Mentor 1 : Mr. Hoàn</a:t>
            </a:r>
          </a:p>
          <a:p>
            <a:pPr algn="l">
              <a:lnSpc>
                <a:spcPts val="2800"/>
              </a:lnSpc>
            </a:pPr>
            <a:r>
              <a:rPr lang="en-US" sz="2000" smtClean="0">
                <a:solidFill>
                  <a:srgbClr val="545454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Mentor 2 : Mr Trung</a:t>
            </a:r>
            <a:endParaRPr lang="en-US" sz="2000">
              <a:solidFill>
                <a:srgbClr val="545454"/>
              </a:solidFill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515863" y="3814124"/>
            <a:ext cx="10233664" cy="10233664"/>
          </a:xfrm>
          <a:custGeom>
            <a:avLst/>
            <a:gdLst/>
            <a:ahLst/>
            <a:cxnLst/>
            <a:rect l="l" t="t" r="r" b="b"/>
            <a:pathLst>
              <a:path w="10233664" h="10233664">
                <a:moveTo>
                  <a:pt x="0" y="0"/>
                </a:moveTo>
                <a:lnTo>
                  <a:pt x="10233664" y="0"/>
                </a:lnTo>
                <a:lnTo>
                  <a:pt x="10233664" y="10233664"/>
                </a:lnTo>
                <a:lnTo>
                  <a:pt x="0" y="102336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2000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935992" y="1748476"/>
            <a:ext cx="7393405" cy="6321361"/>
          </a:xfrm>
          <a:custGeom>
            <a:avLst/>
            <a:gdLst/>
            <a:ahLst/>
            <a:cxnLst/>
            <a:rect l="l" t="t" r="r" b="b"/>
            <a:pathLst>
              <a:path w="7393405" h="6321361">
                <a:moveTo>
                  <a:pt x="0" y="0"/>
                </a:moveTo>
                <a:lnTo>
                  <a:pt x="7393405" y="0"/>
                </a:lnTo>
                <a:lnTo>
                  <a:pt x="7393405" y="6321361"/>
                </a:lnTo>
                <a:lnTo>
                  <a:pt x="0" y="63213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752600" y="2857500"/>
            <a:ext cx="5882145" cy="41549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6000" b="1" smtClean="0">
                <a:solidFill>
                  <a:srgbClr val="24508C"/>
                </a:solidFill>
                <a:latin typeface="Arial" panose="020B0604020202020204" pitchFamily="34" charset="0"/>
                <a:ea typeface="Montserrat Ultra-Bold"/>
                <a:cs typeface="Arial" panose="020B0604020202020204" pitchFamily="34" charset="0"/>
                <a:sym typeface="Montserrat Ultra-Bold"/>
              </a:rPr>
              <a:t>PHÂN TÍCH</a:t>
            </a:r>
          </a:p>
          <a:p>
            <a:pPr algn="l">
              <a:lnSpc>
                <a:spcPct val="150000"/>
              </a:lnSpc>
            </a:pPr>
            <a:r>
              <a:rPr lang="en-US" sz="6000" b="1" smtClean="0">
                <a:solidFill>
                  <a:srgbClr val="24508C"/>
                </a:solidFill>
                <a:latin typeface="Arial" panose="020B0604020202020204" pitchFamily="34" charset="0"/>
                <a:ea typeface="Montserrat Ultra-Bold"/>
                <a:cs typeface="Arial" panose="020B0604020202020204" pitchFamily="34" charset="0"/>
                <a:sym typeface="Montserrat Ultra-Bold"/>
              </a:rPr>
              <a:t>TÌNH HÌNH KINH DOANH</a:t>
            </a:r>
            <a:endParaRPr lang="en-US" sz="6000" b="1">
              <a:solidFill>
                <a:srgbClr val="24508C"/>
              </a:solidFill>
              <a:latin typeface="Arial" panose="020B0604020202020204" pitchFamily="34" charset="0"/>
              <a:ea typeface="Montserrat Ultra-Bold"/>
              <a:cs typeface="Arial" panose="020B0604020202020204" pitchFamily="34" charset="0"/>
              <a:sym typeface="Montserrat Ultra-Bold"/>
            </a:endParaRPr>
          </a:p>
        </p:txBody>
      </p:sp>
      <p:grpSp>
        <p:nvGrpSpPr>
          <p:cNvPr id="9" name="Group 9"/>
          <p:cNvGrpSpPr/>
          <p:nvPr/>
        </p:nvGrpSpPr>
        <p:grpSpPr>
          <a:xfrm>
            <a:off x="16311940" y="-2923420"/>
            <a:ext cx="3952120" cy="3952120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4508C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1459053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0"/>
          <p:cNvSpPr txBox="1"/>
          <p:nvPr/>
        </p:nvSpPr>
        <p:spPr>
          <a:xfrm>
            <a:off x="222000" y="642201"/>
            <a:ext cx="13411200" cy="8592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800" b="1" smtClean="0">
                <a:solidFill>
                  <a:srgbClr val="000000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HIỆU SUẤT KINH DOANH ĐÃ ĐẠT ĐƯỢC</a:t>
            </a:r>
            <a:endParaRPr lang="en-US" sz="4800" b="1">
              <a:solidFill>
                <a:srgbClr val="000000"/>
              </a:solidFill>
              <a:latin typeface="Arial" panose="020B0604020202020204" pitchFamily="34" charset="0"/>
              <a:ea typeface="Poppins Bold"/>
              <a:cs typeface="Arial" panose="020B0604020202020204" pitchFamily="34" charset="0"/>
              <a:sym typeface="Poppins Bold"/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10331355" y="2095500"/>
            <a:ext cx="6781800" cy="4114800"/>
          </a:xfrm>
          <a:prstGeom prst="roundRect">
            <a:avLst/>
          </a:prstGeom>
          <a:noFill/>
          <a:ln w="28575" cap="flat" cmpd="sng" algn="ctr">
            <a:solidFill>
              <a:schemeClr val="accent1"/>
            </a:solidFill>
            <a:prstDash val="lgDash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000" y="2146079"/>
            <a:ext cx="9912600" cy="6807421"/>
          </a:xfrm>
          <a:prstGeom prst="rect">
            <a:avLst/>
          </a:prstGeom>
        </p:spPr>
      </p:pic>
      <p:sp>
        <p:nvSpPr>
          <p:cNvPr id="24" name="TextBox 31"/>
          <p:cNvSpPr txBox="1"/>
          <p:nvPr/>
        </p:nvSpPr>
        <p:spPr>
          <a:xfrm>
            <a:off x="10843686" y="2306241"/>
            <a:ext cx="6096000" cy="36933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ct val="150000"/>
              </a:lnSpc>
              <a:spcBef>
                <a:spcPct val="0"/>
              </a:spcBef>
            </a:pPr>
            <a:r>
              <a:rPr lang="en-US" sz="2000" smtClean="0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Từ năm 2011 – 2014. Kết quả kinh doanh của siêu thị có sự tăng trưởng đáng kể với mức tảng trưởng bình quân là </a:t>
            </a:r>
            <a:r>
              <a:rPr lang="en-US" sz="2000" b="1" smtClean="0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6.19%</a:t>
            </a:r>
            <a:r>
              <a:rPr lang="en-US" sz="2000" smtClean="0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.</a:t>
            </a:r>
            <a:endParaRPr lang="en-US" sz="2000">
              <a:solidFill>
                <a:srgbClr val="1F2020"/>
              </a:solidFill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sz="2000" smtClean="0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Siêu thị đã đạt được các dấu mốc quan trọng như tổng số khách hàng đã mua hàng là 789</a:t>
            </a:r>
            <a:r>
              <a:rPr lang="en-US" sz="2000" b="1" smtClean="0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000" smtClean="0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người với số lượng đơn hàng là 4.281. Đặc biệt </a:t>
            </a:r>
            <a:r>
              <a:rPr lang="en-US" sz="2000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hơn đó là tỷ lệ khách khách hàng quay lại đạt </a:t>
            </a:r>
            <a:r>
              <a:rPr lang="en-US" sz="2000" b="1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98.99%</a:t>
            </a:r>
            <a:r>
              <a:rPr lang="en-US" sz="2000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. </a:t>
            </a:r>
          </a:p>
          <a:p>
            <a:pPr algn="l">
              <a:lnSpc>
                <a:spcPct val="150000"/>
              </a:lnSpc>
              <a:spcBef>
                <a:spcPct val="0"/>
              </a:spcBef>
            </a:pPr>
            <a:r>
              <a:rPr lang="en-US" sz="2000" smtClean="0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Biên lợi nhuận trung bình là </a:t>
            </a:r>
            <a:r>
              <a:rPr lang="en-US" sz="2000" b="1" smtClean="0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15.46%</a:t>
            </a:r>
            <a:endParaRPr lang="en-US" sz="2000" b="1">
              <a:solidFill>
                <a:srgbClr val="1F2020"/>
              </a:solidFill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</p:txBody>
      </p:sp>
      <p:sp>
        <p:nvSpPr>
          <p:cNvPr id="25" name="TextBox 10"/>
          <p:cNvSpPr txBox="1"/>
          <p:nvPr/>
        </p:nvSpPr>
        <p:spPr>
          <a:xfrm>
            <a:off x="1295400" y="8789845"/>
            <a:ext cx="7120662" cy="7845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800" b="1" smtClean="0">
                <a:solidFill>
                  <a:srgbClr val="000000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KEY METRIC</a:t>
            </a:r>
            <a:endParaRPr lang="en-US" sz="4800" b="1">
              <a:solidFill>
                <a:srgbClr val="000000"/>
              </a:solidFill>
              <a:latin typeface="Arial" panose="020B0604020202020204" pitchFamily="34" charset="0"/>
              <a:ea typeface="Poppins Bold"/>
              <a:cs typeface="Arial" panose="020B0604020202020204" pitchFamily="34" charset="0"/>
              <a:sym typeface="Poppins Bold"/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10424586" y="6816295"/>
            <a:ext cx="6934200" cy="2594405"/>
          </a:xfrm>
          <a:prstGeom prst="roundRect">
            <a:avLst/>
          </a:prstGeom>
          <a:noFill/>
          <a:ln w="28575" cap="flat" cmpd="sng" algn="ctr">
            <a:solidFill>
              <a:schemeClr val="accent1"/>
            </a:solidFill>
            <a:prstDash val="lgDash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10843686" y="6922175"/>
            <a:ext cx="6043086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smtClean="0">
                <a:latin typeface="Arial" panose="020B0604020202020204" pitchFamily="34" charset="0"/>
                <a:cs typeface="Arial" panose="020B0604020202020204" pitchFamily="34" charset="0"/>
              </a:rPr>
              <a:t>Đề xuất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vi-VN" sz="2000" smtClean="0">
                <a:latin typeface="Arial" panose="020B0604020202020204" pitchFamily="34" charset="0"/>
                <a:cs typeface="Arial" panose="020B0604020202020204" pitchFamily="34" charset="0"/>
              </a:rPr>
              <a:t>Đẩy </a:t>
            </a:r>
            <a:r>
              <a:rPr lang="vi-VN" sz="2000">
                <a:latin typeface="Arial" panose="020B0604020202020204" pitchFamily="34" charset="0"/>
                <a:cs typeface="Arial" panose="020B0604020202020204" pitchFamily="34" charset="0"/>
              </a:rPr>
              <a:t>mạnh marketing và mở rộng </a:t>
            </a:r>
            <a:r>
              <a:rPr lang="vi-VN" sz="2000" smtClean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sz="2000" smtClean="0">
                <a:latin typeface="Arial" panose="020B0604020202020204" pitchFamily="34" charset="0"/>
                <a:cs typeface="Arial" panose="020B0604020202020204" pitchFamily="34" charset="0"/>
              </a:rPr>
              <a:t>ệ</a:t>
            </a:r>
            <a:r>
              <a:rPr lang="vi-VN" sz="2000" smtClean="0">
                <a:latin typeface="Arial" panose="020B0604020202020204" pitchFamily="34" charset="0"/>
                <a:cs typeface="Arial" panose="020B0604020202020204" pitchFamily="34" charset="0"/>
              </a:rPr>
              <a:t>p </a:t>
            </a:r>
            <a:r>
              <a:rPr lang="vi-VN" sz="2000">
                <a:latin typeface="Arial" panose="020B0604020202020204" pitchFamily="34" charset="0"/>
                <a:cs typeface="Arial" panose="020B0604020202020204" pitchFamily="34" charset="0"/>
              </a:rPr>
              <a:t>khách hàng để làm tăng </a:t>
            </a:r>
            <a:r>
              <a:rPr lang="vi-VN" sz="2000" smtClean="0">
                <a:latin typeface="Arial" panose="020B0604020202020204" pitchFamily="34" charset="0"/>
                <a:cs typeface="Arial" panose="020B0604020202020204" pitchFamily="34" charset="0"/>
              </a:rPr>
              <a:t>CAGR</a:t>
            </a:r>
            <a:r>
              <a:rPr lang="en-US" sz="2000" smtClean="0">
                <a:latin typeface="Arial" panose="020B0604020202020204" pitchFamily="34" charset="0"/>
                <a:cs typeface="Arial" panose="020B0604020202020204" pitchFamily="34" charset="0"/>
              </a:rPr>
              <a:t> – tỷ lệ tăng trưởng kép</a:t>
            </a:r>
            <a:endParaRPr lang="vi-VN" sz="2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vi-VN" sz="2000">
                <a:latin typeface="Arial" panose="020B0604020202020204" pitchFamily="34" charset="0"/>
                <a:cs typeface="Arial" panose="020B0604020202020204" pitchFamily="34" charset="0"/>
              </a:rPr>
              <a:t>Thúc đẩy bán chéo (cross-sell, up-sell) để làm tăng giá trị đơn hàng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vi-VN" sz="2000">
                <a:latin typeface="Arial" panose="020B0604020202020204" pitchFamily="34" charset="0"/>
                <a:cs typeface="Arial" panose="020B0604020202020204" pitchFamily="34" charset="0"/>
              </a:rPr>
              <a:t>Xem xét tối ưu hóa chi phí hoặc điều chỉnh giá sản phẩm để làm tăng biên lợi nhuận</a:t>
            </a:r>
          </a:p>
        </p:txBody>
      </p:sp>
    </p:spTree>
    <p:extLst>
      <p:ext uri="{BB962C8B-B14F-4D97-AF65-F5344CB8AC3E}">
        <p14:creationId xmlns:p14="http://schemas.microsoft.com/office/powerpoint/2010/main" val="41381281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0481" y="2324100"/>
            <a:ext cx="10237519" cy="4648200"/>
          </a:xfrm>
          <a:prstGeom prst="rect">
            <a:avLst/>
          </a:prstGeom>
        </p:spPr>
      </p:pic>
      <p:sp>
        <p:nvSpPr>
          <p:cNvPr id="4" name="TextBox 10"/>
          <p:cNvSpPr txBox="1"/>
          <p:nvPr/>
        </p:nvSpPr>
        <p:spPr>
          <a:xfrm>
            <a:off x="1219200" y="800100"/>
            <a:ext cx="7120662" cy="17184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800" b="1" smtClean="0">
                <a:solidFill>
                  <a:srgbClr val="000000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PHÂN TÍCH DOANH THU THEO THỜI GIAN</a:t>
            </a:r>
            <a:endParaRPr lang="en-US" sz="4800" b="1">
              <a:solidFill>
                <a:srgbClr val="000000"/>
              </a:solidFill>
              <a:latin typeface="Arial" panose="020B0604020202020204" pitchFamily="34" charset="0"/>
              <a:ea typeface="Poppins Bold"/>
              <a:cs typeface="Arial" panose="020B0604020202020204" pitchFamily="34" charset="0"/>
              <a:sym typeface="Poppins Bold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277254" y="3275379"/>
            <a:ext cx="6571346" cy="54425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vi-VN">
                <a:latin typeface="Arial" panose="020B0604020202020204" pitchFamily="34" charset="0"/>
                <a:cs typeface="Arial" panose="020B0604020202020204" pitchFamily="34" charset="0"/>
              </a:rPr>
              <a:t>•  </a:t>
            </a:r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Doanh thu 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vi-VN" smtClean="0">
                <a:latin typeface="Arial" panose="020B0604020202020204" pitchFamily="34" charset="0"/>
                <a:cs typeface="Arial" panose="020B0604020202020204" pitchFamily="34" charset="0"/>
              </a:rPr>
              <a:t>ó </a:t>
            </a:r>
            <a:r>
              <a:rPr lang="vi-VN">
                <a:latin typeface="Arial" panose="020B0604020202020204" pitchFamily="34" charset="0"/>
                <a:cs typeface="Arial" panose="020B0604020202020204" pitchFamily="34" charset="0"/>
              </a:rPr>
              <a:t>xu hướng tăng trưởng theo thời gian nhưng có sự biến động theo tháng.</a:t>
            </a:r>
          </a:p>
          <a:p>
            <a:pPr>
              <a:lnSpc>
                <a:spcPct val="150000"/>
              </a:lnSpc>
            </a:pPr>
            <a:r>
              <a:rPr lang="vi-VN">
                <a:latin typeface="Arial" panose="020B0604020202020204" pitchFamily="34" charset="0"/>
                <a:cs typeface="Arial" panose="020B0604020202020204" pitchFamily="34" charset="0"/>
              </a:rPr>
              <a:t>•  </a:t>
            </a:r>
            <a:r>
              <a:rPr lang="vi-VN" b="1">
                <a:latin typeface="Arial" panose="020B0604020202020204" pitchFamily="34" charset="0"/>
                <a:cs typeface="Arial" panose="020B0604020202020204" pitchFamily="34" charset="0"/>
              </a:rPr>
              <a:t>Mùa cao điểm: </a:t>
            </a:r>
            <a:r>
              <a:rPr lang="vi-VN">
                <a:latin typeface="Arial" panose="020B0604020202020204" pitchFamily="34" charset="0"/>
                <a:cs typeface="Arial" panose="020B0604020202020204" pitchFamily="34" charset="0"/>
              </a:rPr>
              <a:t>Tháng 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9</a:t>
            </a:r>
            <a:r>
              <a:rPr lang="vi-VN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>
                <a:latin typeface="Arial" panose="020B0604020202020204" pitchFamily="34" charset="0"/>
                <a:cs typeface="Arial" panose="020B0604020202020204" pitchFamily="34" charset="0"/>
              </a:rPr>
              <a:t>và </a:t>
            </a:r>
            <a:r>
              <a:rPr lang="vi-VN" smtClean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vi-VN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>
                <a:latin typeface="Arial" panose="020B0604020202020204" pitchFamily="34" charset="0"/>
                <a:cs typeface="Arial" panose="020B0604020202020204" pitchFamily="34" charset="0"/>
              </a:rPr>
              <a:t>có doanh thu cao nhất, có thể do nhu cầu mua sắm cuối năm (Black Friday, Giáng sinh).</a:t>
            </a:r>
          </a:p>
          <a:p>
            <a:pPr>
              <a:lnSpc>
                <a:spcPct val="150000"/>
              </a:lnSpc>
            </a:pPr>
            <a:r>
              <a:rPr lang="vi-VN">
                <a:latin typeface="Arial" panose="020B0604020202020204" pitchFamily="34" charset="0"/>
                <a:cs typeface="Arial" panose="020B0604020202020204" pitchFamily="34" charset="0"/>
              </a:rPr>
              <a:t>•  </a:t>
            </a:r>
            <a:r>
              <a:rPr lang="vi-VN" b="1">
                <a:latin typeface="Arial" panose="020B0604020202020204" pitchFamily="34" charset="0"/>
                <a:cs typeface="Arial" panose="020B0604020202020204" pitchFamily="34" charset="0"/>
              </a:rPr>
              <a:t>Mùa thấp điểm: </a:t>
            </a:r>
            <a:r>
              <a:rPr lang="vi-VN">
                <a:latin typeface="Arial" panose="020B0604020202020204" pitchFamily="34" charset="0"/>
                <a:cs typeface="Arial" panose="020B0604020202020204" pitchFamily="34" charset="0"/>
              </a:rPr>
              <a:t>Tháng 2 </a:t>
            </a:r>
            <a:r>
              <a:rPr lang="vi-VN" smtClean="0">
                <a:latin typeface="Arial" panose="020B0604020202020204" pitchFamily="34" charset="0"/>
                <a:cs typeface="Arial" panose="020B0604020202020204" pitchFamily="34" charset="0"/>
              </a:rPr>
              <a:t>có </a:t>
            </a:r>
            <a:r>
              <a:rPr lang="vi-VN">
                <a:latin typeface="Arial" panose="020B0604020202020204" pitchFamily="34" charset="0"/>
                <a:cs typeface="Arial" panose="020B0604020202020204" pitchFamily="34" charset="0"/>
              </a:rPr>
              <a:t>doanh thu thấp hơn hẳn, </a:t>
            </a:r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có thể đến từ 1 trong những nguyên nhân như sau :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>
                <a:latin typeface="Arial" panose="020B0604020202020204" pitchFamily="34" charset="0"/>
                <a:cs typeface="Arial" panose="020B0604020202020204" pitchFamily="34" charset="0"/>
              </a:rPr>
              <a:t>Hậu quả từ chi tiêu cuối </a:t>
            </a:r>
            <a:r>
              <a:rPr lang="vi-VN" smtClean="0">
                <a:latin typeface="Arial" panose="020B0604020202020204" pitchFamily="34" charset="0"/>
                <a:cs typeface="Arial" panose="020B0604020202020204" pitchFamily="34" charset="0"/>
              </a:rPr>
              <a:t>năm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do nhiều chương trình  khuyến mãi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mtClean="0">
                <a:latin typeface="Arial" panose="020B0604020202020204" pitchFamily="34" charset="0"/>
                <a:cs typeface="Arial" panose="020B0604020202020204" pitchFamily="34" charset="0"/>
              </a:rPr>
              <a:t>Không </a:t>
            </a:r>
            <a:r>
              <a:rPr lang="vi-VN">
                <a:latin typeface="Arial" panose="020B0604020202020204" pitchFamily="34" charset="0"/>
                <a:cs typeface="Arial" panose="020B0604020202020204" pitchFamily="34" charset="0"/>
              </a:rPr>
              <a:t>có nhiều sự kiện mua sắm lớn</a:t>
            </a:r>
            <a:r>
              <a:rPr lang="vi-VN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vi-VN" smtClean="0">
                <a:latin typeface="Arial" panose="020B0604020202020204" pitchFamily="34" charset="0"/>
                <a:cs typeface="Arial" panose="020B0604020202020204" pitchFamily="34" charset="0"/>
              </a:rPr>
              <a:t>Tháng </a:t>
            </a:r>
            <a:r>
              <a:rPr lang="vi-VN">
                <a:latin typeface="Arial" panose="020B0604020202020204" pitchFamily="34" charset="0"/>
                <a:cs typeface="Arial" panose="020B0604020202020204" pitchFamily="34" charset="0"/>
              </a:rPr>
              <a:t>2 ngắn hơn các tháng </a:t>
            </a:r>
            <a:r>
              <a:rPr lang="vi-VN" smtClean="0">
                <a:latin typeface="Arial" panose="020B0604020202020204" pitchFamily="34" charset="0"/>
                <a:cs typeface="Arial" panose="020B0604020202020204" pitchFamily="34" charset="0"/>
              </a:rPr>
              <a:t>khác</a:t>
            </a:r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 – chỉ có 28 - 29 ngày</a:t>
            </a:r>
            <a:r>
              <a:rPr lang="vi-VN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vi-VN" smtClean="0">
                <a:latin typeface="Arial" panose="020B0604020202020204" pitchFamily="34" charset="0"/>
                <a:cs typeface="Arial" panose="020B0604020202020204" pitchFamily="34" charset="0"/>
              </a:rPr>
              <a:t>Người </a:t>
            </a:r>
            <a:r>
              <a:rPr lang="vi-VN">
                <a:latin typeface="Arial" panose="020B0604020202020204" pitchFamily="34" charset="0"/>
                <a:cs typeface="Arial" panose="020B0604020202020204" pitchFamily="34" charset="0"/>
              </a:rPr>
              <a:t>tiêu dùng tiết kiệm để chuẩn bị </a:t>
            </a:r>
            <a:r>
              <a:rPr lang="vi-VN" smtClean="0">
                <a:latin typeface="Arial" panose="020B0604020202020204" pitchFamily="34" charset="0"/>
                <a:cs typeface="Arial" panose="020B0604020202020204" pitchFamily="34" charset="0"/>
              </a:rPr>
              <a:t>mùa</a:t>
            </a:r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 quyết toán</a:t>
            </a:r>
            <a:r>
              <a:rPr lang="vi-VN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>
                <a:latin typeface="Arial" panose="020B0604020202020204" pitchFamily="34" charset="0"/>
                <a:cs typeface="Arial" panose="020B0604020202020204" pitchFamily="34" charset="0"/>
              </a:rPr>
              <a:t>thuế.</a:t>
            </a:r>
          </a:p>
        </p:txBody>
      </p:sp>
      <p:sp>
        <p:nvSpPr>
          <p:cNvPr id="10" name="Rectangle 9"/>
          <p:cNvSpPr/>
          <p:nvPr/>
        </p:nvSpPr>
        <p:spPr>
          <a:xfrm>
            <a:off x="9379380" y="7592364"/>
            <a:ext cx="7086600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smtClean="0">
                <a:latin typeface="Arial" panose="020B0604020202020204" pitchFamily="34" charset="0"/>
                <a:cs typeface="Arial" panose="020B0604020202020204" pitchFamily="34" charset="0"/>
              </a:rPr>
              <a:t>Đề xuất: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mtClean="0">
                <a:latin typeface="Arial" panose="020B0604020202020204" pitchFamily="34" charset="0"/>
                <a:cs typeface="Arial" panose="020B0604020202020204" pitchFamily="34" charset="0"/>
              </a:rPr>
              <a:t>Tận </a:t>
            </a:r>
            <a:r>
              <a:rPr lang="vi-VN">
                <a:latin typeface="Arial" panose="020B0604020202020204" pitchFamily="34" charset="0"/>
                <a:cs typeface="Arial" panose="020B0604020202020204" pitchFamily="34" charset="0"/>
              </a:rPr>
              <a:t>dụng mùa cao điểm: Đẩy mạnh marketing, chương trình giảm giá trong tháng </a:t>
            </a:r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9</a:t>
            </a:r>
            <a:r>
              <a:rPr lang="vi-VN" smtClean="0">
                <a:latin typeface="Arial" panose="020B0604020202020204" pitchFamily="34" charset="0"/>
                <a:cs typeface="Arial" panose="020B0604020202020204" pitchFamily="34" charset="0"/>
              </a:rPr>
              <a:t>-1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vi-VN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>
                <a:latin typeface="Arial" panose="020B0604020202020204" pitchFamily="34" charset="0"/>
                <a:cs typeface="Arial" panose="020B0604020202020204" pitchFamily="34" charset="0"/>
              </a:rPr>
              <a:t>để tối đa doanh thu</a:t>
            </a:r>
            <a:r>
              <a:rPr lang="vi-VN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mtClean="0">
                <a:latin typeface="Arial" panose="020B0604020202020204" pitchFamily="34" charset="0"/>
                <a:cs typeface="Arial" panose="020B0604020202020204" pitchFamily="34" charset="0"/>
              </a:rPr>
              <a:t>Cải </a:t>
            </a:r>
            <a:r>
              <a:rPr lang="vi-VN">
                <a:latin typeface="Arial" panose="020B0604020202020204" pitchFamily="34" charset="0"/>
                <a:cs typeface="Arial" panose="020B0604020202020204" pitchFamily="34" charset="0"/>
              </a:rPr>
              <a:t>thiện mùa thấp điểm: Khuyến mãi, ưu đãi đặc biệt vào tháng 2 </a:t>
            </a:r>
            <a:r>
              <a:rPr lang="vi-VN" smtClean="0">
                <a:latin typeface="Arial" panose="020B0604020202020204" pitchFamily="34" charset="0"/>
                <a:cs typeface="Arial" panose="020B0604020202020204" pitchFamily="34" charset="0"/>
              </a:rPr>
              <a:t>để </a:t>
            </a:r>
            <a:r>
              <a:rPr lang="vi-VN">
                <a:latin typeface="Arial" panose="020B0604020202020204" pitchFamily="34" charset="0"/>
                <a:cs typeface="Arial" panose="020B0604020202020204" pitchFamily="34" charset="0"/>
              </a:rPr>
              <a:t>kích cầu.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928687" y="3162300"/>
            <a:ext cx="7278004" cy="5555595"/>
          </a:xfrm>
          <a:prstGeom prst="roundRect">
            <a:avLst/>
          </a:prstGeom>
          <a:noFill/>
          <a:ln w="28575" cap="flat" cmpd="sng" algn="ctr">
            <a:solidFill>
              <a:schemeClr val="accent1"/>
            </a:solidFill>
            <a:prstDash val="lgDash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9067799" y="7429500"/>
            <a:ext cx="7374369" cy="2495554"/>
          </a:xfrm>
          <a:prstGeom prst="roundRect">
            <a:avLst/>
          </a:prstGeom>
          <a:noFill/>
          <a:ln w="28575" cap="flat" cmpd="sng" algn="ctr">
            <a:solidFill>
              <a:schemeClr val="accent1"/>
            </a:solidFill>
            <a:prstDash val="lgDash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2176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0"/>
          <p:cNvSpPr txBox="1"/>
          <p:nvPr/>
        </p:nvSpPr>
        <p:spPr>
          <a:xfrm>
            <a:off x="609600" y="495300"/>
            <a:ext cx="10058400" cy="8592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800" b="1" smtClean="0">
                <a:solidFill>
                  <a:srgbClr val="000000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PHÂN TÍCH NHÓM SẢN PHẨM</a:t>
            </a:r>
            <a:endParaRPr lang="en-US" sz="4800" b="1">
              <a:solidFill>
                <a:srgbClr val="000000"/>
              </a:solidFill>
              <a:latin typeface="Arial" panose="020B0604020202020204" pitchFamily="34" charset="0"/>
              <a:ea typeface="Poppins Bold"/>
              <a:cs typeface="Arial" panose="020B0604020202020204" pitchFamily="34" charset="0"/>
              <a:sym typeface="Poppins Bold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686486" y="1638300"/>
            <a:ext cx="8686113" cy="8153400"/>
          </a:xfrm>
          <a:prstGeom prst="roundRect">
            <a:avLst/>
          </a:prstGeom>
          <a:noFill/>
          <a:ln w="28575" cap="flat" cmpd="sng" algn="ctr">
            <a:solidFill>
              <a:schemeClr val="accent1"/>
            </a:solidFill>
            <a:prstDash val="lgDash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447800" y="1744682"/>
            <a:ext cx="7467600" cy="71045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vi-VN" b="1">
                <a:cs typeface="Arial" panose="020B0604020202020204" pitchFamily="34" charset="0"/>
              </a:rPr>
              <a:t>Furniture (Nội thất):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>
                <a:cs typeface="Arial" panose="020B0604020202020204" pitchFamily="34" charset="0"/>
              </a:rPr>
              <a:t>Doanh thu ổn định, tăng nhẹ qua các năm</a:t>
            </a:r>
            <a:r>
              <a:rPr lang="vi-VN" smtClean="0">
                <a:cs typeface="Arial" panose="020B0604020202020204" pitchFamily="34" charset="0"/>
              </a:rPr>
              <a:t>.</a:t>
            </a:r>
            <a:endParaRPr lang="en-US" smtClean="0"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mtClean="0">
                <a:cs typeface="Arial" panose="020B0604020202020204" pitchFamily="34" charset="0"/>
              </a:rPr>
              <a:t>Lợi </a:t>
            </a:r>
            <a:r>
              <a:rPr lang="vi-VN">
                <a:cs typeface="Arial" panose="020B0604020202020204" pitchFamily="34" charset="0"/>
              </a:rPr>
              <a:t>nhuận thấp → Có thể do chi phí đầu vào cao hoặc chính sách giá chưa tối </a:t>
            </a:r>
            <a:r>
              <a:rPr lang="vi-VN" smtClean="0">
                <a:cs typeface="Arial" panose="020B0604020202020204" pitchFamily="34" charset="0"/>
              </a:rPr>
              <a:t>ưu</a:t>
            </a:r>
            <a:endParaRPr lang="en-US" smtClean="0"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smtClean="0">
                <a:latin typeface="Arial" panose="020B0604020202020204" pitchFamily="34" charset="0"/>
                <a:cs typeface="Arial" panose="020B0604020202020204" pitchFamily="34" charset="0"/>
              </a:rPr>
              <a:t>Đề xuất : </a:t>
            </a:r>
            <a:r>
              <a:rPr lang="vi-VN" smtClean="0">
                <a:cs typeface="Arial" panose="020B0604020202020204" pitchFamily="34" charset="0"/>
              </a:rPr>
              <a:t>Xem </a:t>
            </a:r>
            <a:r>
              <a:rPr lang="vi-VN">
                <a:cs typeface="Arial" panose="020B0604020202020204" pitchFamily="34" charset="0"/>
              </a:rPr>
              <a:t>xét tối ưu hóa chi phí hoặc điều chỉnh giá bán phù hợp hơn</a:t>
            </a:r>
            <a:r>
              <a:rPr lang="vi-VN" smtClean="0">
                <a:cs typeface="Arial" panose="020B0604020202020204" pitchFamily="34" charset="0"/>
              </a:rPr>
              <a:t>.</a:t>
            </a:r>
            <a:endParaRPr lang="en-US" smtClean="0"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vi-VN" b="1" smtClean="0">
                <a:cs typeface="Arial" panose="020B0604020202020204" pitchFamily="34" charset="0"/>
              </a:rPr>
              <a:t>Office </a:t>
            </a:r>
            <a:r>
              <a:rPr lang="vi-VN" b="1">
                <a:cs typeface="Arial" panose="020B0604020202020204" pitchFamily="34" charset="0"/>
              </a:rPr>
              <a:t>Supplies (Văn phòng phẩm):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>
                <a:cs typeface="Arial" panose="020B0604020202020204" pitchFamily="34" charset="0"/>
              </a:rPr>
              <a:t>Nhóm có doanh thu cao nhất, tăng trưởng mạnh từ 2011 đến 2014</a:t>
            </a:r>
            <a:r>
              <a:rPr lang="vi-VN" smtClean="0">
                <a:cs typeface="Arial" panose="020B0604020202020204" pitchFamily="34" charset="0"/>
              </a:rPr>
              <a:t>.</a:t>
            </a:r>
            <a:endParaRPr lang="en-US" smtClean="0"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mtClean="0">
                <a:cs typeface="Arial" panose="020B0604020202020204" pitchFamily="34" charset="0"/>
              </a:rPr>
              <a:t>Lợi </a:t>
            </a:r>
            <a:r>
              <a:rPr lang="vi-VN">
                <a:cs typeface="Arial" panose="020B0604020202020204" pitchFamily="34" charset="0"/>
              </a:rPr>
              <a:t>nhuận tăng theo nhưng vẫn thấp so với doanh thu</a:t>
            </a:r>
            <a:r>
              <a:rPr lang="vi-VN" smtClean="0">
                <a:cs typeface="Arial" panose="020B0604020202020204" pitchFamily="34" charset="0"/>
              </a:rPr>
              <a:t>.</a:t>
            </a:r>
            <a:endParaRPr lang="en-US" smtClean="0"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smtClean="0">
                <a:latin typeface="Arial" panose="020B0604020202020204" pitchFamily="34" charset="0"/>
                <a:cs typeface="Arial" panose="020B0604020202020204" pitchFamily="34" charset="0"/>
              </a:rPr>
              <a:t>Đề xuất</a:t>
            </a:r>
            <a:r>
              <a:rPr lang="vi-VN" b="1" smtClean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vi-VN">
                <a:cs typeface="Arial" panose="020B0604020202020204" pitchFamily="34" charset="0"/>
              </a:rPr>
              <a:t>Cần tập trung chiến lược giá &amp; tối ưu lợi nhuận để cải thiện biên lợi nhuận</a:t>
            </a:r>
            <a:r>
              <a:rPr lang="vi-VN" smtClean="0">
                <a:cs typeface="Arial" panose="020B0604020202020204" pitchFamily="34" charset="0"/>
              </a:rPr>
              <a:t>.</a:t>
            </a:r>
            <a:endParaRPr lang="en-US" smtClean="0"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vi-VN" b="1" smtClean="0">
                <a:cs typeface="Arial" panose="020B0604020202020204" pitchFamily="34" charset="0"/>
              </a:rPr>
              <a:t>Technology </a:t>
            </a:r>
            <a:r>
              <a:rPr lang="vi-VN" b="1">
                <a:cs typeface="Arial" panose="020B0604020202020204" pitchFamily="34" charset="0"/>
              </a:rPr>
              <a:t>(Công nghệ):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>
                <a:cs typeface="Arial" panose="020B0604020202020204" pitchFamily="34" charset="0"/>
              </a:rPr>
              <a:t>Doanh thu ổn định nhưng thấp hơn Office Supplies</a:t>
            </a:r>
            <a:r>
              <a:rPr lang="vi-VN" smtClean="0">
                <a:cs typeface="Arial" panose="020B0604020202020204" pitchFamily="34" charset="0"/>
              </a:rPr>
              <a:t>.</a:t>
            </a:r>
            <a:endParaRPr lang="en-US" smtClean="0"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mtClean="0">
                <a:cs typeface="Arial" panose="020B0604020202020204" pitchFamily="34" charset="0"/>
              </a:rPr>
              <a:t>Lợi </a:t>
            </a:r>
            <a:r>
              <a:rPr lang="vi-VN">
                <a:cs typeface="Arial" panose="020B0604020202020204" pitchFamily="34" charset="0"/>
              </a:rPr>
              <a:t>nhuận không cao → Có thể do COGS cao hoặc chương trình giảm giá nhiều</a:t>
            </a:r>
            <a:r>
              <a:rPr lang="vi-VN" smtClean="0">
                <a:cs typeface="Arial" panose="020B0604020202020204" pitchFamily="34" charset="0"/>
              </a:rPr>
              <a:t>.</a:t>
            </a:r>
            <a:endParaRPr lang="en-US" smtClean="0"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smtClean="0">
                <a:latin typeface="Arial" panose="020B0604020202020204" pitchFamily="34" charset="0"/>
                <a:cs typeface="Arial" panose="020B0604020202020204" pitchFamily="34" charset="0"/>
              </a:rPr>
              <a:t>Đề xuất : </a:t>
            </a:r>
            <a:r>
              <a:rPr lang="vi-VN" smtClean="0">
                <a:cs typeface="Arial" panose="020B0604020202020204" pitchFamily="34" charset="0"/>
              </a:rPr>
              <a:t>Cân </a:t>
            </a:r>
            <a:r>
              <a:rPr lang="vi-VN">
                <a:cs typeface="Arial" panose="020B0604020202020204" pitchFamily="34" charset="0"/>
              </a:rPr>
              <a:t>nhắc kiểm soát chi phí nhập hàng &amp; tối ưu các chương trình khuyến mãi.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7065" y="2705100"/>
            <a:ext cx="8677122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7995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0"/>
          <p:cNvSpPr txBox="1"/>
          <p:nvPr/>
        </p:nvSpPr>
        <p:spPr>
          <a:xfrm>
            <a:off x="990600" y="723900"/>
            <a:ext cx="11118780" cy="8592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 b="1" smtClean="0">
                <a:solidFill>
                  <a:srgbClr val="000000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PHÂN TÍCH HÀNH VI KHÁCH HÀNG</a:t>
            </a:r>
            <a:endParaRPr lang="en-US" sz="4800" b="1">
              <a:solidFill>
                <a:srgbClr val="000000"/>
              </a:solidFill>
              <a:latin typeface="Arial" panose="020B0604020202020204" pitchFamily="34" charset="0"/>
              <a:ea typeface="Poppins Bold"/>
              <a:cs typeface="Arial" panose="020B0604020202020204" pitchFamily="34" charset="0"/>
              <a:sym typeface="Poppins Bold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09600" y="3390898"/>
            <a:ext cx="8839200" cy="37286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vi-VN" sz="2000" b="1"/>
              <a:t>Tổng doanh thu theo phân khúc (Total_Sales by Segment)</a:t>
            </a:r>
          </a:p>
          <a:p>
            <a:pPr>
              <a:lnSpc>
                <a:spcPct val="150000"/>
              </a:lnSpc>
            </a:pPr>
            <a:r>
              <a:rPr lang="vi-VN" sz="2000" b="1"/>
              <a:t>Consumer (53.34%)  </a:t>
            </a:r>
            <a:r>
              <a:rPr lang="vi-VN" sz="2000"/>
              <a:t>là nhóm khách hàng đóng góp lớn nhất vào doanh thu.</a:t>
            </a:r>
          </a:p>
          <a:p>
            <a:pPr>
              <a:lnSpc>
                <a:spcPct val="150000"/>
              </a:lnSpc>
            </a:pPr>
            <a:r>
              <a:rPr lang="vi-VN" sz="2000" b="1"/>
              <a:t>Corporate (30.24%) </a:t>
            </a:r>
            <a:r>
              <a:rPr lang="vi-VN" sz="2000"/>
              <a:t>có doanh thu tương đối cao.</a:t>
            </a:r>
          </a:p>
          <a:p>
            <a:pPr>
              <a:lnSpc>
                <a:spcPct val="150000"/>
              </a:lnSpc>
            </a:pPr>
            <a:r>
              <a:rPr lang="vi-VN" sz="2000" b="1"/>
              <a:t>Home Office (16.41%)</a:t>
            </a:r>
            <a:r>
              <a:rPr lang="vi-VN" sz="2000"/>
              <a:t> có doanh thu thấp </a:t>
            </a:r>
            <a:r>
              <a:rPr lang="vi-VN" sz="2000"/>
              <a:t>nhất</a:t>
            </a:r>
            <a:r>
              <a:rPr lang="vi-VN" sz="2000" smtClean="0"/>
              <a:t>.</a:t>
            </a:r>
            <a:endParaRPr lang="vi-VN" sz="2000"/>
          </a:p>
          <a:p>
            <a:pPr>
              <a:lnSpc>
                <a:spcPct val="150000"/>
              </a:lnSpc>
            </a:pPr>
            <a:r>
              <a:rPr lang="vi-VN" sz="2000" b="1"/>
              <a:t>Đề xuất: </a:t>
            </a:r>
            <a:r>
              <a:rPr lang="vi-VN" sz="2000"/>
              <a:t>Tối ưu hóa chương trình khuyến mãi và chăm sóc khách hàng để giữ chân nhóm Consumer, đồng thời đẩy mạnh chiến lược bán hàng cho Corporate.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2200" y="2705100"/>
            <a:ext cx="8413740" cy="4645624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228600" y="3159723"/>
            <a:ext cx="9601200" cy="4191000"/>
          </a:xfrm>
          <a:prstGeom prst="roundRect">
            <a:avLst/>
          </a:prstGeom>
          <a:noFill/>
          <a:ln w="28575" cap="flat" cmpd="sng" algn="ctr">
            <a:solidFill>
              <a:schemeClr val="accent1"/>
            </a:solidFill>
            <a:prstDash val="lgDash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6986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0"/>
          <p:cNvSpPr txBox="1"/>
          <p:nvPr/>
        </p:nvSpPr>
        <p:spPr>
          <a:xfrm>
            <a:off x="990600" y="723900"/>
            <a:ext cx="11118780" cy="8592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 b="1" smtClean="0">
                <a:solidFill>
                  <a:srgbClr val="000000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PHÂN TÍCH HÀNH VI KHÁCH HÀNG</a:t>
            </a:r>
            <a:endParaRPr lang="en-US" sz="4800" b="1">
              <a:solidFill>
                <a:srgbClr val="000000"/>
              </a:solidFill>
              <a:latin typeface="Arial" panose="020B0604020202020204" pitchFamily="34" charset="0"/>
              <a:ea typeface="Poppins Bold"/>
              <a:cs typeface="Arial" panose="020B0604020202020204" pitchFamily="34" charset="0"/>
              <a:sym typeface="Poppins Bold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715" y="3093678"/>
            <a:ext cx="7567685" cy="380242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333500" y="7773168"/>
            <a:ext cx="63246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vi-VN" sz="2000"/>
              <a:t>Cả 3 tệp khách hàng mua nhiều nhất Office Supplies (văn phòng phẩm). </a:t>
            </a:r>
          </a:p>
          <a:p>
            <a:pPr>
              <a:lnSpc>
                <a:spcPct val="150000"/>
              </a:lnSpc>
            </a:pPr>
            <a:r>
              <a:rPr lang="vi-VN" sz="2000" b="1"/>
              <a:t>Đề xuất : </a:t>
            </a:r>
            <a:r>
              <a:rPr lang="vi-VN" sz="2000"/>
              <a:t>Nên tập trung vào chương trình mua nhiều </a:t>
            </a:r>
            <a:r>
              <a:rPr lang="vi-VN" sz="2000"/>
              <a:t>giảm </a:t>
            </a:r>
            <a:r>
              <a:rPr lang="vi-VN" sz="2000" smtClean="0"/>
              <a:t>giá</a:t>
            </a:r>
            <a:r>
              <a:rPr lang="en-US" sz="2000" smtClean="0"/>
              <a:t> </a:t>
            </a:r>
            <a:r>
              <a:rPr lang="vi-VN" sz="2000" smtClean="0"/>
              <a:t>theo </a:t>
            </a:r>
            <a:r>
              <a:rPr lang="vi-VN" sz="2000"/>
              <a:t>mùa cao điểm .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990600" y="7523464"/>
            <a:ext cx="7010400" cy="2438400"/>
          </a:xfrm>
          <a:prstGeom prst="roundRect">
            <a:avLst/>
          </a:prstGeom>
          <a:noFill/>
          <a:ln w="28575" cap="flat" cmpd="sng" algn="ctr">
            <a:solidFill>
              <a:schemeClr val="accent1"/>
            </a:solidFill>
            <a:prstDash val="lgDash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7680" y="2095499"/>
            <a:ext cx="4768920" cy="458643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9220200" y="7311503"/>
            <a:ext cx="83058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vi-VN" sz="2000" b="1"/>
              <a:t>Consumer </a:t>
            </a:r>
            <a:r>
              <a:rPr lang="vi-VN" sz="2000"/>
              <a:t>có giá trị đơn hàng trung bình </a:t>
            </a:r>
            <a:r>
              <a:rPr lang="vi-VN" sz="2000" b="1"/>
              <a:t>cao nhất (110.68 USD)</a:t>
            </a:r>
          </a:p>
          <a:p>
            <a:pPr>
              <a:lnSpc>
                <a:spcPct val="150000"/>
              </a:lnSpc>
            </a:pPr>
            <a:r>
              <a:rPr lang="vi-VN" sz="2000"/>
              <a:t>Corporate có mức chi tiêu trung bình xấp xỉ Consumer (108.15 USD), cho thấy các doanh nghiệp cũng sẵn sàng chi tiêu</a:t>
            </a:r>
          </a:p>
          <a:p>
            <a:pPr>
              <a:lnSpc>
                <a:spcPct val="150000"/>
              </a:lnSpc>
            </a:pPr>
            <a:r>
              <a:rPr lang="vi-VN" sz="2000" b="1"/>
              <a:t>Đề xuất : </a:t>
            </a:r>
            <a:r>
              <a:rPr lang="vi-VN" sz="2000"/>
              <a:t>Đẩy mạnh các chương trình khuyến mãi, đặc biệt tập trung vào nhóm Consumer và Corporate để gia tăng giá trị đơn hàng mùa cao điểm .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8944602" y="7209677"/>
            <a:ext cx="8809997" cy="2964148"/>
          </a:xfrm>
          <a:prstGeom prst="roundRect">
            <a:avLst/>
          </a:prstGeom>
          <a:noFill/>
          <a:ln w="28575" cap="flat" cmpd="sng" algn="ctr">
            <a:solidFill>
              <a:schemeClr val="accent1"/>
            </a:solidFill>
            <a:prstDash val="lgDash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88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793277"/>
            <a:ext cx="8724797" cy="4800600"/>
          </a:xfrm>
          <a:prstGeom prst="rect">
            <a:avLst/>
          </a:prstGeom>
        </p:spPr>
      </p:pic>
      <p:sp>
        <p:nvSpPr>
          <p:cNvPr id="3" name="TextBox 10"/>
          <p:cNvSpPr txBox="1"/>
          <p:nvPr/>
        </p:nvSpPr>
        <p:spPr>
          <a:xfrm>
            <a:off x="990600" y="723900"/>
            <a:ext cx="11118780" cy="8592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 b="1" smtClean="0">
                <a:solidFill>
                  <a:srgbClr val="000000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PHÂN TÍCH HÀNH VI KHÁCH HÀNG</a:t>
            </a:r>
            <a:endParaRPr lang="en-US" sz="4800" b="1">
              <a:solidFill>
                <a:srgbClr val="000000"/>
              </a:solidFill>
              <a:latin typeface="Arial" panose="020B0604020202020204" pitchFamily="34" charset="0"/>
              <a:ea typeface="Poppins Bold"/>
              <a:cs typeface="Arial" panose="020B0604020202020204" pitchFamily="34" charset="0"/>
              <a:sym typeface="Poppins Bold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371600" y="7145804"/>
            <a:ext cx="64770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vi-VN" sz="2000" b="1"/>
              <a:t>Xu hướng chung: </a:t>
            </a:r>
            <a:r>
              <a:rPr lang="vi-VN" sz="2000"/>
              <a:t>Số lượng đơn hàng cao vào đầu tuần (Mon - Wed) và giảm dần về cuối tuần (Sat - Sun).</a:t>
            </a:r>
          </a:p>
          <a:p>
            <a:pPr>
              <a:lnSpc>
                <a:spcPct val="150000"/>
              </a:lnSpc>
            </a:pPr>
            <a:r>
              <a:rPr lang="vi-VN" sz="2000" b="1"/>
              <a:t>Đề xuất : </a:t>
            </a:r>
            <a:r>
              <a:rPr lang="vi-VN" sz="2000"/>
              <a:t>Cải thiện doanh </a:t>
            </a:r>
            <a:r>
              <a:rPr lang="vi-VN" sz="2000"/>
              <a:t>số </a:t>
            </a:r>
            <a:r>
              <a:rPr lang="vi-VN" sz="2000" smtClean="0"/>
              <a:t>c</a:t>
            </a:r>
            <a:r>
              <a:rPr lang="en-US" sz="2000" smtClean="0">
                <a:latin typeface="Arial" panose="020B0604020202020204" pitchFamily="34" charset="0"/>
                <a:cs typeface="Arial" panose="020B0604020202020204" pitchFamily="34" charset="0"/>
              </a:rPr>
              <a:t>uố</a:t>
            </a:r>
            <a:r>
              <a:rPr lang="vi-VN" sz="2000" smtClean="0"/>
              <a:t>i </a:t>
            </a:r>
            <a:r>
              <a:rPr lang="vi-VN" sz="2000"/>
              <a:t>tuầnTập trung vào các chiến dịch kích cầu vào Thứ Bảy &amp; Chủ Nhật.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1012209" y="6896100"/>
            <a:ext cx="7010400" cy="2438400"/>
          </a:xfrm>
          <a:prstGeom prst="roundRect">
            <a:avLst/>
          </a:prstGeom>
          <a:noFill/>
          <a:ln w="28575" cap="flat" cmpd="sng" algn="ctr">
            <a:solidFill>
              <a:schemeClr val="accent1"/>
            </a:solidFill>
            <a:prstDash val="lgDash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7504" y="1485900"/>
            <a:ext cx="8941869" cy="5020434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9713638" y="6872785"/>
            <a:ext cx="82296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vi-VN" sz="2000" smtClean="0"/>
              <a:t>Standard Class là phương thức vận chuyển phổ biến nhất</a:t>
            </a:r>
          </a:p>
          <a:p>
            <a:pPr>
              <a:lnSpc>
                <a:spcPct val="150000"/>
              </a:lnSpc>
            </a:pPr>
            <a:r>
              <a:rPr lang="vi-VN" sz="2000" smtClean="0"/>
              <a:t>Chiếm gần </a:t>
            </a:r>
            <a:r>
              <a:rPr lang="en-US" sz="2000" b="1" smtClean="0">
                <a:latin typeface="Arial" panose="020B0604020202020204" pitchFamily="34" charset="0"/>
                <a:cs typeface="Arial" panose="020B0604020202020204" pitchFamily="34" charset="0"/>
              </a:rPr>
              <a:t>37.65</a:t>
            </a:r>
            <a:r>
              <a:rPr lang="vi-VN" sz="2000" smtClean="0"/>
              <a:t>% tổng số đơn hàng, cao nhất trong tất cả các loại vận chuyển.</a:t>
            </a:r>
          </a:p>
          <a:p>
            <a:pPr>
              <a:lnSpc>
                <a:spcPct val="150000"/>
              </a:lnSpc>
            </a:pPr>
            <a:r>
              <a:rPr lang="vi-VN" sz="2000" smtClean="0"/>
              <a:t>Đây </a:t>
            </a:r>
            <a:r>
              <a:rPr lang="vi-VN" sz="2000"/>
              <a:t>có thể coi là phương thức phù hợp với phần lớn khách hàng</a:t>
            </a:r>
          </a:p>
          <a:p>
            <a:pPr>
              <a:lnSpc>
                <a:spcPct val="150000"/>
              </a:lnSpc>
            </a:pPr>
            <a:r>
              <a:rPr lang="vi-VN" sz="2000" b="1"/>
              <a:t>Đề xuất </a:t>
            </a:r>
            <a:r>
              <a:rPr lang="vi-VN" sz="2000"/>
              <a:t>: Duy trì và tối ưu hóa Standard Class như cần đảm bảo tốc độ giao hàng đúng cam kết để giữ chân khách hàng.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9357504" y="6593876"/>
            <a:ext cx="8701896" cy="3274023"/>
          </a:xfrm>
          <a:prstGeom prst="roundRect">
            <a:avLst/>
          </a:prstGeom>
          <a:noFill/>
          <a:ln w="28575" cap="flat" cmpd="sng" algn="ctr">
            <a:solidFill>
              <a:schemeClr val="accent1"/>
            </a:solidFill>
            <a:prstDash val="lgDash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3174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0"/>
          <p:cNvSpPr txBox="1"/>
          <p:nvPr/>
        </p:nvSpPr>
        <p:spPr>
          <a:xfrm>
            <a:off x="990600" y="723900"/>
            <a:ext cx="11118780" cy="8592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 b="1" smtClean="0">
                <a:solidFill>
                  <a:srgbClr val="000000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PHÂN TÍCH HÀNH VI KHÁCH HÀNG</a:t>
            </a:r>
            <a:endParaRPr lang="en-US" sz="4800" b="1">
              <a:solidFill>
                <a:srgbClr val="000000"/>
              </a:solidFill>
              <a:latin typeface="Arial" panose="020B0604020202020204" pitchFamily="34" charset="0"/>
              <a:ea typeface="Poppins Bold"/>
              <a:cs typeface="Arial" panose="020B0604020202020204" pitchFamily="34" charset="0"/>
              <a:sym typeface="Poppins Bold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91800" y="2019300"/>
            <a:ext cx="6956096" cy="672645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447800" y="2857500"/>
            <a:ext cx="9144000" cy="424731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vi-VN" sz="2000" b="1"/>
              <a:t>Khu vực trong khung đỏ (Đông Mỹ):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/>
              <a:t>Doanh số tập trung dày đặc, nhiều bang có lượng mua lớn.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/>
              <a:t>Đây có thể là các thị trường mạnh hiện tại với lượng khách hàng lớn.</a:t>
            </a:r>
          </a:p>
          <a:p>
            <a:pPr>
              <a:lnSpc>
                <a:spcPct val="150000"/>
              </a:lnSpc>
            </a:pPr>
            <a:r>
              <a:rPr lang="vi-VN" sz="2000" b="1"/>
              <a:t>Khu vực trong khung xanh (Tây Mỹ):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/>
              <a:t>Ít bang có doanh số cao, bong bóng nhỏ hơn.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/>
              <a:t>Dấu hiệu cho thấy tiềm năng mở rộng nếu khai thác </a:t>
            </a:r>
            <a:r>
              <a:rPr lang="vi-VN" sz="2000"/>
              <a:t>tốt</a:t>
            </a:r>
            <a:r>
              <a:rPr lang="vi-VN" sz="2000" smtClean="0"/>
              <a:t>.</a:t>
            </a:r>
            <a:endParaRPr lang="en-US" sz="2000" smtClean="0"/>
          </a:p>
          <a:p>
            <a:pPr>
              <a:lnSpc>
                <a:spcPct val="150000"/>
              </a:lnSpc>
            </a:pPr>
            <a:r>
              <a:rPr lang="en-US" sz="2000" b="1" smtClean="0">
                <a:latin typeface="Arial" panose="020B0604020202020204" pitchFamily="34" charset="0"/>
                <a:cs typeface="Arial" panose="020B0604020202020204" pitchFamily="34" charset="0"/>
              </a:rPr>
              <a:t>Đề xuất :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smtClean="0">
                <a:latin typeface="Arial" panose="020B0604020202020204" pitchFamily="34" charset="0"/>
                <a:cs typeface="Arial" panose="020B0604020202020204" pitchFamily="34" charset="0"/>
              </a:rPr>
              <a:t>Mở rộng tệp khách hàng về phía Tây Mỹ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smtClean="0">
                <a:latin typeface="Arial" panose="020B0604020202020204" pitchFamily="34" charset="0"/>
                <a:cs typeface="Arial" panose="020B0604020202020204" pitchFamily="34" charset="0"/>
              </a:rPr>
              <a:t>Duy trì và tối ưu khu vực phía Đông Mỹ</a:t>
            </a:r>
            <a:endParaRPr lang="vi-VN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685800" y="2476500"/>
            <a:ext cx="9220200" cy="4888146"/>
          </a:xfrm>
          <a:prstGeom prst="roundRect">
            <a:avLst/>
          </a:prstGeom>
          <a:noFill/>
          <a:ln w="28575" cap="flat" cmpd="sng" algn="ctr">
            <a:solidFill>
              <a:schemeClr val="accent1"/>
            </a:solidFill>
            <a:prstDash val="lgDash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04690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0"/>
          <p:cNvSpPr txBox="1"/>
          <p:nvPr/>
        </p:nvSpPr>
        <p:spPr>
          <a:xfrm>
            <a:off x="990600" y="723900"/>
            <a:ext cx="11118780" cy="8592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 b="1" smtClean="0">
                <a:solidFill>
                  <a:srgbClr val="000000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PHÂN TÍCH MỐI TƯƠNG QUAN </a:t>
            </a:r>
            <a:endParaRPr lang="en-US" sz="4800" b="1">
              <a:solidFill>
                <a:srgbClr val="000000"/>
              </a:solidFill>
              <a:latin typeface="Arial" panose="020B0604020202020204" pitchFamily="34" charset="0"/>
              <a:ea typeface="Poppins Bold"/>
              <a:cs typeface="Arial" panose="020B0604020202020204" pitchFamily="34" charset="0"/>
              <a:sym typeface="Poppins Bold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5400" y="2171700"/>
            <a:ext cx="8048494" cy="647717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38200" y="1790700"/>
            <a:ext cx="7467600" cy="74219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vi-VN" sz="2000"/>
              <a:t>Phân tích Tương Quan :</a:t>
            </a:r>
          </a:p>
          <a:p>
            <a:pPr>
              <a:lnSpc>
                <a:spcPct val="150000"/>
              </a:lnSpc>
            </a:pPr>
            <a:r>
              <a:rPr lang="vi-VN" sz="2000" b="1"/>
              <a:t>Doanh số &amp; Lợi nhuận (0.4): </a:t>
            </a:r>
            <a:r>
              <a:rPr lang="vi-VN" sz="2000"/>
              <a:t>Có tương quan dương (0.4), nghĩa là khi doanh số tăng, lợi nhuận cũng tăng, nhưng mức độ không quá mạnh.</a:t>
            </a:r>
          </a:p>
          <a:p>
            <a:pPr>
              <a:lnSpc>
                <a:spcPct val="150000"/>
              </a:lnSpc>
            </a:pPr>
            <a:r>
              <a:rPr lang="vi-VN" sz="2000" b="1"/>
              <a:t>Doanh số &amp; Số lượng sản phẩm (0.11): </a:t>
            </a:r>
            <a:r>
              <a:rPr lang="vi-VN" sz="2000"/>
              <a:t>Tương quan rất yếu, cho thấy bán nhiều sản phẩm không đồng nghĩa với doanh số cao.</a:t>
            </a:r>
          </a:p>
          <a:p>
            <a:pPr>
              <a:lnSpc>
                <a:spcPct val="150000"/>
              </a:lnSpc>
            </a:pPr>
            <a:r>
              <a:rPr lang="vi-VN" sz="2000" b="1">
                <a:solidFill>
                  <a:srgbClr val="FF0000"/>
                </a:solidFill>
              </a:rPr>
              <a:t>Doanh số &amp; Giảm giá (-0.089):</a:t>
            </a:r>
            <a:r>
              <a:rPr lang="vi-VN" sz="2000">
                <a:solidFill>
                  <a:srgbClr val="FF0000"/>
                </a:solidFill>
              </a:rPr>
              <a:t> </a:t>
            </a:r>
            <a:r>
              <a:rPr lang="vi-VN" sz="2000"/>
              <a:t>Hầu như không có tương quan, tức là giảm giá không tác động đáng kể đến doanh số.</a:t>
            </a:r>
          </a:p>
          <a:p>
            <a:pPr>
              <a:lnSpc>
                <a:spcPct val="150000"/>
              </a:lnSpc>
            </a:pPr>
            <a:r>
              <a:rPr lang="vi-VN" sz="2000" b="1"/>
              <a:t>Số lượng &amp; Lợi nhuận (0.18): </a:t>
            </a:r>
            <a:r>
              <a:rPr lang="vi-VN" sz="2000"/>
              <a:t>Tương quan dương yếu, tức là bán nhiều có thể tăng lợi nhuận, nhưng không đáng kể.</a:t>
            </a:r>
          </a:p>
          <a:p>
            <a:pPr>
              <a:lnSpc>
                <a:spcPct val="150000"/>
              </a:lnSpc>
            </a:pPr>
            <a:r>
              <a:rPr lang="vi-VN" sz="2000" b="1">
                <a:solidFill>
                  <a:srgbClr val="FF0000"/>
                </a:solidFill>
              </a:rPr>
              <a:t>Giảm giá &amp; Lợi nhuận (-0.48): </a:t>
            </a:r>
            <a:r>
              <a:rPr lang="vi-VN" sz="2000"/>
              <a:t>Tương quan âm rõ rệt, giảm giá làm giảm lợi nhuận do ảnh hưởng trực tiếp đến biên lợi nhuận.</a:t>
            </a:r>
          </a:p>
          <a:p>
            <a:pPr>
              <a:lnSpc>
                <a:spcPct val="150000"/>
              </a:lnSpc>
            </a:pPr>
            <a:r>
              <a:rPr lang="vi-VN" sz="2000" b="1">
                <a:solidFill>
                  <a:srgbClr val="FF0000"/>
                </a:solidFill>
              </a:rPr>
              <a:t>Giảm giá &amp; Số lượng (0.011):</a:t>
            </a:r>
            <a:r>
              <a:rPr lang="vi-VN" sz="2000">
                <a:solidFill>
                  <a:srgbClr val="FF0000"/>
                </a:solidFill>
              </a:rPr>
              <a:t> </a:t>
            </a:r>
            <a:r>
              <a:rPr lang="vi-VN" sz="2000"/>
              <a:t>Hầu như không có tương quan, chứng tỏ khách hàng không phản ứng mạnh với các chương trình giảm giá.</a:t>
            </a:r>
          </a:p>
        </p:txBody>
      </p:sp>
      <p:sp>
        <p:nvSpPr>
          <p:cNvPr id="6" name="Rectangle 5"/>
          <p:cNvSpPr/>
          <p:nvPr/>
        </p:nvSpPr>
        <p:spPr>
          <a:xfrm>
            <a:off x="801914" y="9420258"/>
            <a:ext cx="111620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vi-VN" sz="2000" b="1"/>
              <a:t> </a:t>
            </a:r>
            <a:r>
              <a:rPr lang="en-US" sz="2000" b="1" smtClean="0">
                <a:latin typeface="Arial" panose="020B0604020202020204" pitchFamily="34" charset="0"/>
                <a:cs typeface="Arial" panose="020B0604020202020204" pitchFamily="34" charset="0"/>
              </a:rPr>
              <a:t>Kết Luận : </a:t>
            </a:r>
            <a:r>
              <a:rPr lang="vi-VN" sz="2000" b="1" smtClean="0"/>
              <a:t>Giảm </a:t>
            </a:r>
            <a:r>
              <a:rPr lang="vi-VN" sz="2000" b="1"/>
              <a:t>giá không giúp tăng doanh số nhưng ảnh hưởng tiêu cực đến lợi nhuận.</a:t>
            </a:r>
            <a:endParaRPr lang="en-US" sz="2000" b="1"/>
          </a:p>
        </p:txBody>
      </p:sp>
    </p:spTree>
    <p:extLst>
      <p:ext uri="{BB962C8B-B14F-4D97-AF65-F5344CB8AC3E}">
        <p14:creationId xmlns:p14="http://schemas.microsoft.com/office/powerpoint/2010/main" val="1845049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600200" y="5625943"/>
            <a:ext cx="1386840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vi-VN" sz="2000"/>
              <a:t>Dự báo cho thấy doanh thu tiếp tục tăng trưởng mạnh trong năm 2015, với mức dao động trong khoảng an toàn.</a:t>
            </a:r>
          </a:p>
          <a:p>
            <a:pPr>
              <a:lnSpc>
                <a:spcPct val="150000"/>
              </a:lnSpc>
            </a:pPr>
            <a:r>
              <a:rPr lang="vi-VN" sz="2000"/>
              <a:t>Các đường tham chiếu (dotted lines):</a:t>
            </a:r>
          </a:p>
          <a:p>
            <a:pPr>
              <a:lnSpc>
                <a:spcPct val="150000"/>
              </a:lnSpc>
            </a:pPr>
            <a:r>
              <a:rPr lang="vi-VN" sz="2000"/>
              <a:t>Đường chấm xanh (khoảng 25K): đường doanh thu cao nhất.</a:t>
            </a:r>
          </a:p>
          <a:p>
            <a:pPr>
              <a:lnSpc>
                <a:spcPct val="150000"/>
              </a:lnSpc>
            </a:pPr>
            <a:r>
              <a:rPr lang="vi-VN" sz="2000"/>
              <a:t>Đường chấm hồng (khoảng 10K): đường doanh thu trung bình.</a:t>
            </a:r>
          </a:p>
          <a:p>
            <a:pPr>
              <a:lnSpc>
                <a:spcPct val="150000"/>
              </a:lnSpc>
            </a:pPr>
            <a:r>
              <a:rPr lang="en-US" sz="2000" smtClean="0"/>
              <a:t>=&gt; </a:t>
            </a:r>
            <a:r>
              <a:rPr lang="vi-VN" sz="2000" b="1" smtClean="0"/>
              <a:t>Dự </a:t>
            </a:r>
            <a:r>
              <a:rPr lang="vi-VN" sz="2000" b="1"/>
              <a:t>báo cho thấy doanh thu có khả năng đạt </a:t>
            </a:r>
            <a:r>
              <a:rPr lang="vi-VN" sz="2000" b="1"/>
              <a:t>mức </a:t>
            </a:r>
            <a:r>
              <a:rPr lang="en-US" sz="2000" b="1" smtClean="0">
                <a:latin typeface="Arial" panose="020B0604020202020204" pitchFamily="34" charset="0"/>
                <a:cs typeface="Arial" panose="020B0604020202020204" pitchFamily="34" charset="0"/>
              </a:rPr>
              <a:t>thấp nhất</a:t>
            </a:r>
            <a:r>
              <a:rPr lang="en-US" sz="2000" b="1" smtClean="0"/>
              <a:t> </a:t>
            </a:r>
            <a:r>
              <a:rPr lang="vi-VN" sz="2000" b="1" smtClean="0"/>
              <a:t>20K</a:t>
            </a:r>
            <a:r>
              <a:rPr lang="en-US" sz="2000" b="1" smtClean="0"/>
              <a:t> </a:t>
            </a:r>
            <a:r>
              <a:rPr lang="en-US" sz="2000" b="1" smtClean="0">
                <a:latin typeface="Arial" panose="020B0604020202020204" pitchFamily="34" charset="0"/>
                <a:cs typeface="Arial" panose="020B0604020202020204" pitchFamily="34" charset="0"/>
              </a:rPr>
              <a:t>USD</a:t>
            </a:r>
            <a:r>
              <a:rPr lang="vi-VN" sz="2000" b="1" smtClean="0"/>
              <a:t>.</a:t>
            </a:r>
            <a:endParaRPr lang="vi-VN" sz="2000" b="1"/>
          </a:p>
          <a:p>
            <a:pPr>
              <a:lnSpc>
                <a:spcPct val="150000"/>
              </a:lnSpc>
            </a:pPr>
            <a:r>
              <a:rPr lang="vi-VN" sz="2000" b="1"/>
              <a:t>Nhận định: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/>
              <a:t>Doanh thu trong quá khứ có xu hướng tăng nhưng không ổn định.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/>
              <a:t>Dự báo cho thấy sự tăng trưởng tích cực trong tương lai.</a:t>
            </a:r>
          </a:p>
          <a:p>
            <a:pPr>
              <a:lnSpc>
                <a:spcPct val="150000"/>
              </a:lnSpc>
            </a:pPr>
            <a:r>
              <a:rPr lang="vi-VN" sz="2000"/>
              <a:t>Tuy nhiên, nếu muốn đạt mục </a:t>
            </a:r>
            <a:r>
              <a:rPr lang="vi-VN" sz="2000"/>
              <a:t>tiêu </a:t>
            </a:r>
            <a:r>
              <a:rPr lang="vi-VN" sz="2000" smtClean="0"/>
              <a:t>&gt;</a:t>
            </a:r>
            <a:r>
              <a:rPr lang="en-US" sz="2000" smtClean="0"/>
              <a:t>=</a:t>
            </a:r>
            <a:r>
              <a:rPr lang="vi-VN" sz="2000" smtClean="0"/>
              <a:t>25K</a:t>
            </a:r>
            <a:r>
              <a:rPr lang="en-US" sz="2000" smtClean="0"/>
              <a:t> </a:t>
            </a:r>
            <a:r>
              <a:rPr lang="en-US" sz="2000" b="1" smtClean="0"/>
              <a:t>USD</a:t>
            </a:r>
            <a:r>
              <a:rPr lang="en-US" sz="2000" smtClean="0"/>
              <a:t> </a:t>
            </a:r>
            <a:r>
              <a:rPr lang="en-US" sz="2000" b="1" smtClean="0"/>
              <a:t>( VÙNG MÀU XANH LÁ)</a:t>
            </a:r>
            <a:r>
              <a:rPr lang="vi-VN" sz="2000" smtClean="0"/>
              <a:t>, </a:t>
            </a:r>
            <a:r>
              <a:rPr lang="vi-VN" sz="2000"/>
              <a:t>cần có chiến lược tăng trưởng mạnh hơn.</a:t>
            </a:r>
          </a:p>
        </p:txBody>
      </p:sp>
      <p:sp>
        <p:nvSpPr>
          <p:cNvPr id="3" name="TextBox 10"/>
          <p:cNvSpPr txBox="1"/>
          <p:nvPr/>
        </p:nvSpPr>
        <p:spPr>
          <a:xfrm>
            <a:off x="990600" y="723900"/>
            <a:ext cx="12573000" cy="8592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 b="1" smtClean="0">
                <a:solidFill>
                  <a:srgbClr val="000000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DỰ BÁO DOANH THU NĂM TIẾP THEO</a:t>
            </a:r>
            <a:endParaRPr lang="en-US" sz="4800" b="1">
              <a:solidFill>
                <a:srgbClr val="000000"/>
              </a:solidFill>
              <a:latin typeface="Arial" panose="020B0604020202020204" pitchFamily="34" charset="0"/>
              <a:ea typeface="Poppins Bold"/>
              <a:cs typeface="Arial" panose="020B0604020202020204" pitchFamily="34" charset="0"/>
              <a:sym typeface="Poppins Bold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1695795"/>
            <a:ext cx="10966380" cy="3930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4014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>
            <a:off x="17293116" y="657737"/>
            <a:ext cx="397367" cy="28996"/>
            <a:chOff x="0" y="0"/>
            <a:chExt cx="128243" cy="935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3A6AD6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17674380" y="8710688"/>
            <a:ext cx="442747" cy="2579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57"/>
              </a:lnSpc>
              <a:spcBef>
                <a:spcPct val="0"/>
              </a:spcBef>
            </a:pPr>
            <a:r>
              <a:rPr lang="en-US" sz="1469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03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2409860" y="3351068"/>
            <a:ext cx="4950613" cy="1272624"/>
            <a:chOff x="0" y="0"/>
            <a:chExt cx="1013318" cy="260488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013318" cy="260488"/>
            </a:xfrm>
            <a:custGeom>
              <a:avLst/>
              <a:gdLst/>
              <a:ahLst/>
              <a:cxnLst/>
              <a:rect l="l" t="t" r="r" b="b"/>
              <a:pathLst>
                <a:path w="1013318" h="260488">
                  <a:moveTo>
                    <a:pt x="130244" y="0"/>
                  </a:moveTo>
                  <a:lnTo>
                    <a:pt x="883074" y="0"/>
                  </a:lnTo>
                  <a:cubicBezTo>
                    <a:pt x="917617" y="0"/>
                    <a:pt x="950745" y="13722"/>
                    <a:pt x="975171" y="38148"/>
                  </a:cubicBezTo>
                  <a:cubicBezTo>
                    <a:pt x="999596" y="62573"/>
                    <a:pt x="1013318" y="95701"/>
                    <a:pt x="1013318" y="130244"/>
                  </a:cubicBezTo>
                  <a:lnTo>
                    <a:pt x="1013318" y="130244"/>
                  </a:lnTo>
                  <a:cubicBezTo>
                    <a:pt x="1013318" y="202175"/>
                    <a:pt x="955006" y="260488"/>
                    <a:pt x="883074" y="260488"/>
                  </a:cubicBezTo>
                  <a:lnTo>
                    <a:pt x="130244" y="260488"/>
                  </a:lnTo>
                  <a:cubicBezTo>
                    <a:pt x="95701" y="260488"/>
                    <a:pt x="62573" y="246766"/>
                    <a:pt x="38148" y="222340"/>
                  </a:cubicBezTo>
                  <a:cubicBezTo>
                    <a:pt x="13722" y="197915"/>
                    <a:pt x="0" y="164787"/>
                    <a:pt x="0" y="130244"/>
                  </a:cubicBezTo>
                  <a:lnTo>
                    <a:pt x="0" y="130244"/>
                  </a:lnTo>
                  <a:cubicBezTo>
                    <a:pt x="0" y="95701"/>
                    <a:pt x="13722" y="62573"/>
                    <a:pt x="38148" y="38148"/>
                  </a:cubicBezTo>
                  <a:cubicBezTo>
                    <a:pt x="62573" y="13722"/>
                    <a:pt x="95701" y="0"/>
                    <a:pt x="130244" y="0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1013318" cy="298588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1" name="Freeform 21"/>
          <p:cNvSpPr/>
          <p:nvPr/>
        </p:nvSpPr>
        <p:spPr>
          <a:xfrm>
            <a:off x="6204710" y="3507432"/>
            <a:ext cx="1026728" cy="1025445"/>
          </a:xfrm>
          <a:custGeom>
            <a:avLst/>
            <a:gdLst/>
            <a:ahLst/>
            <a:cxnLst/>
            <a:rect l="l" t="t" r="r" b="b"/>
            <a:pathLst>
              <a:path w="1026728" h="1025445">
                <a:moveTo>
                  <a:pt x="0" y="0"/>
                </a:moveTo>
                <a:lnTo>
                  <a:pt x="1026728" y="0"/>
                </a:lnTo>
                <a:lnTo>
                  <a:pt x="1026728" y="1025445"/>
                </a:lnTo>
                <a:lnTo>
                  <a:pt x="0" y="10254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22" name="Group 22"/>
          <p:cNvGrpSpPr/>
          <p:nvPr/>
        </p:nvGrpSpPr>
        <p:grpSpPr>
          <a:xfrm>
            <a:off x="6180772" y="3466395"/>
            <a:ext cx="1011607" cy="1011607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2314610" y="3727916"/>
            <a:ext cx="3448990" cy="3983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22"/>
              </a:lnSpc>
              <a:spcBef>
                <a:spcPct val="0"/>
              </a:spcBef>
            </a:pPr>
            <a:r>
              <a:rPr lang="en-US" sz="2444" smtClean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Giới Thiệu</a:t>
            </a:r>
            <a:endParaRPr lang="en-US" sz="2444"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6316053" y="3739583"/>
            <a:ext cx="741046" cy="376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55"/>
              </a:lnSpc>
              <a:spcBef>
                <a:spcPct val="0"/>
              </a:spcBef>
            </a:pPr>
            <a:r>
              <a:rPr lang="en-US" sz="2182" b="1" smtClean="0">
                <a:solidFill>
                  <a:srgbClr val="3A6AD6"/>
                </a:solidFill>
                <a:latin typeface="Poppins Bold"/>
                <a:ea typeface="Poppins Bold"/>
                <a:cs typeface="Poppins Bold"/>
                <a:sym typeface="Poppins Bold"/>
              </a:rPr>
              <a:t>01</a:t>
            </a:r>
            <a:endParaRPr lang="en-US" sz="2182" b="1">
              <a:solidFill>
                <a:srgbClr val="3A6AD6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grpSp>
        <p:nvGrpSpPr>
          <p:cNvPr id="27" name="Group 27"/>
          <p:cNvGrpSpPr/>
          <p:nvPr/>
        </p:nvGrpSpPr>
        <p:grpSpPr>
          <a:xfrm>
            <a:off x="2409860" y="5404742"/>
            <a:ext cx="4950613" cy="1272624"/>
            <a:chOff x="0" y="0"/>
            <a:chExt cx="1013318" cy="260488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1013318" cy="260488"/>
            </a:xfrm>
            <a:custGeom>
              <a:avLst/>
              <a:gdLst/>
              <a:ahLst/>
              <a:cxnLst/>
              <a:rect l="l" t="t" r="r" b="b"/>
              <a:pathLst>
                <a:path w="1013318" h="260488">
                  <a:moveTo>
                    <a:pt x="130244" y="0"/>
                  </a:moveTo>
                  <a:lnTo>
                    <a:pt x="883074" y="0"/>
                  </a:lnTo>
                  <a:cubicBezTo>
                    <a:pt x="917617" y="0"/>
                    <a:pt x="950745" y="13722"/>
                    <a:pt x="975171" y="38148"/>
                  </a:cubicBezTo>
                  <a:cubicBezTo>
                    <a:pt x="999596" y="62573"/>
                    <a:pt x="1013318" y="95701"/>
                    <a:pt x="1013318" y="130244"/>
                  </a:cubicBezTo>
                  <a:lnTo>
                    <a:pt x="1013318" y="130244"/>
                  </a:lnTo>
                  <a:cubicBezTo>
                    <a:pt x="1013318" y="202175"/>
                    <a:pt x="955006" y="260488"/>
                    <a:pt x="883074" y="260488"/>
                  </a:cubicBezTo>
                  <a:lnTo>
                    <a:pt x="130244" y="260488"/>
                  </a:lnTo>
                  <a:cubicBezTo>
                    <a:pt x="95701" y="260488"/>
                    <a:pt x="62573" y="246766"/>
                    <a:pt x="38148" y="222340"/>
                  </a:cubicBezTo>
                  <a:cubicBezTo>
                    <a:pt x="13722" y="197915"/>
                    <a:pt x="0" y="164787"/>
                    <a:pt x="0" y="130244"/>
                  </a:cubicBezTo>
                  <a:lnTo>
                    <a:pt x="0" y="130244"/>
                  </a:lnTo>
                  <a:cubicBezTo>
                    <a:pt x="0" y="95701"/>
                    <a:pt x="13722" y="62573"/>
                    <a:pt x="38148" y="38148"/>
                  </a:cubicBezTo>
                  <a:cubicBezTo>
                    <a:pt x="62573" y="13722"/>
                    <a:pt x="95701" y="0"/>
                    <a:pt x="130244" y="0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0" y="-38100"/>
              <a:ext cx="1013318" cy="298588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0" name="Freeform 30"/>
          <p:cNvSpPr/>
          <p:nvPr/>
        </p:nvSpPr>
        <p:spPr>
          <a:xfrm>
            <a:off x="6204710" y="5561106"/>
            <a:ext cx="1026728" cy="1025445"/>
          </a:xfrm>
          <a:custGeom>
            <a:avLst/>
            <a:gdLst/>
            <a:ahLst/>
            <a:cxnLst/>
            <a:rect l="l" t="t" r="r" b="b"/>
            <a:pathLst>
              <a:path w="1026728" h="1025445">
                <a:moveTo>
                  <a:pt x="0" y="0"/>
                </a:moveTo>
                <a:lnTo>
                  <a:pt x="1026728" y="0"/>
                </a:lnTo>
                <a:lnTo>
                  <a:pt x="1026728" y="1025445"/>
                </a:lnTo>
                <a:lnTo>
                  <a:pt x="0" y="10254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1" name="Group 31"/>
          <p:cNvGrpSpPr/>
          <p:nvPr/>
        </p:nvGrpSpPr>
        <p:grpSpPr>
          <a:xfrm>
            <a:off x="6180772" y="5520070"/>
            <a:ext cx="1011607" cy="1011607"/>
            <a:chOff x="0" y="0"/>
            <a:chExt cx="812800" cy="81280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33" name="TextBox 3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4" name="TextBox 34"/>
          <p:cNvSpPr txBox="1"/>
          <p:nvPr/>
        </p:nvSpPr>
        <p:spPr>
          <a:xfrm>
            <a:off x="2314610" y="5781590"/>
            <a:ext cx="3448990" cy="3983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22"/>
              </a:lnSpc>
              <a:spcBef>
                <a:spcPct val="0"/>
              </a:spcBef>
            </a:pPr>
            <a:r>
              <a:rPr lang="en-US" sz="2444" smtClean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Phân Tích</a:t>
            </a:r>
            <a:endParaRPr lang="en-US" sz="2444"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</p:txBody>
      </p:sp>
      <p:sp>
        <p:nvSpPr>
          <p:cNvPr id="35" name="TextBox 35"/>
          <p:cNvSpPr txBox="1"/>
          <p:nvPr/>
        </p:nvSpPr>
        <p:spPr>
          <a:xfrm>
            <a:off x="6316053" y="5793257"/>
            <a:ext cx="741046" cy="376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55"/>
              </a:lnSpc>
              <a:spcBef>
                <a:spcPct val="0"/>
              </a:spcBef>
            </a:pPr>
            <a:r>
              <a:rPr lang="en-US" sz="2182" b="1" smtClean="0">
                <a:solidFill>
                  <a:srgbClr val="3A6AD6"/>
                </a:solidFill>
                <a:latin typeface="Poppins Bold"/>
                <a:ea typeface="Poppins Bold"/>
                <a:cs typeface="Poppins Bold"/>
                <a:sym typeface="Poppins Bold"/>
              </a:rPr>
              <a:t>03</a:t>
            </a:r>
            <a:endParaRPr lang="en-US" sz="2182" b="1">
              <a:solidFill>
                <a:srgbClr val="3A6AD6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grpSp>
        <p:nvGrpSpPr>
          <p:cNvPr id="36" name="Group 36"/>
          <p:cNvGrpSpPr/>
          <p:nvPr/>
        </p:nvGrpSpPr>
        <p:grpSpPr>
          <a:xfrm>
            <a:off x="2409860" y="7458416"/>
            <a:ext cx="4950613" cy="1272624"/>
            <a:chOff x="0" y="0"/>
            <a:chExt cx="1013318" cy="260488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1013318" cy="260488"/>
            </a:xfrm>
            <a:custGeom>
              <a:avLst/>
              <a:gdLst/>
              <a:ahLst/>
              <a:cxnLst/>
              <a:rect l="l" t="t" r="r" b="b"/>
              <a:pathLst>
                <a:path w="1013318" h="260488">
                  <a:moveTo>
                    <a:pt x="130244" y="0"/>
                  </a:moveTo>
                  <a:lnTo>
                    <a:pt x="883074" y="0"/>
                  </a:lnTo>
                  <a:cubicBezTo>
                    <a:pt x="917617" y="0"/>
                    <a:pt x="950745" y="13722"/>
                    <a:pt x="975171" y="38148"/>
                  </a:cubicBezTo>
                  <a:cubicBezTo>
                    <a:pt x="999596" y="62573"/>
                    <a:pt x="1013318" y="95701"/>
                    <a:pt x="1013318" y="130244"/>
                  </a:cubicBezTo>
                  <a:lnTo>
                    <a:pt x="1013318" y="130244"/>
                  </a:lnTo>
                  <a:cubicBezTo>
                    <a:pt x="1013318" y="202175"/>
                    <a:pt x="955006" y="260488"/>
                    <a:pt x="883074" y="260488"/>
                  </a:cubicBezTo>
                  <a:lnTo>
                    <a:pt x="130244" y="260488"/>
                  </a:lnTo>
                  <a:cubicBezTo>
                    <a:pt x="95701" y="260488"/>
                    <a:pt x="62573" y="246766"/>
                    <a:pt x="38148" y="222340"/>
                  </a:cubicBezTo>
                  <a:cubicBezTo>
                    <a:pt x="13722" y="197915"/>
                    <a:pt x="0" y="164787"/>
                    <a:pt x="0" y="130244"/>
                  </a:cubicBezTo>
                  <a:lnTo>
                    <a:pt x="0" y="130244"/>
                  </a:lnTo>
                  <a:cubicBezTo>
                    <a:pt x="0" y="95701"/>
                    <a:pt x="13722" y="62573"/>
                    <a:pt x="38148" y="38148"/>
                  </a:cubicBezTo>
                  <a:cubicBezTo>
                    <a:pt x="62573" y="13722"/>
                    <a:pt x="95701" y="0"/>
                    <a:pt x="130244" y="0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  <p:sp>
          <p:nvSpPr>
            <p:cNvPr id="38" name="TextBox 38"/>
            <p:cNvSpPr txBox="1"/>
            <p:nvPr/>
          </p:nvSpPr>
          <p:spPr>
            <a:xfrm>
              <a:off x="0" y="-38100"/>
              <a:ext cx="1013318" cy="298588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9" name="Freeform 39"/>
          <p:cNvSpPr/>
          <p:nvPr/>
        </p:nvSpPr>
        <p:spPr>
          <a:xfrm>
            <a:off x="6204710" y="7614780"/>
            <a:ext cx="1026728" cy="1025445"/>
          </a:xfrm>
          <a:custGeom>
            <a:avLst/>
            <a:gdLst/>
            <a:ahLst/>
            <a:cxnLst/>
            <a:rect l="l" t="t" r="r" b="b"/>
            <a:pathLst>
              <a:path w="1026728" h="1025445">
                <a:moveTo>
                  <a:pt x="0" y="0"/>
                </a:moveTo>
                <a:lnTo>
                  <a:pt x="1026728" y="0"/>
                </a:lnTo>
                <a:lnTo>
                  <a:pt x="1026728" y="1025445"/>
                </a:lnTo>
                <a:lnTo>
                  <a:pt x="0" y="10254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40" name="Group 40"/>
          <p:cNvGrpSpPr/>
          <p:nvPr/>
        </p:nvGrpSpPr>
        <p:grpSpPr>
          <a:xfrm>
            <a:off x="6180772" y="7573744"/>
            <a:ext cx="1011607" cy="1011607"/>
            <a:chOff x="0" y="0"/>
            <a:chExt cx="812800" cy="812800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2" name="TextBox 4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43" name="TextBox 43"/>
          <p:cNvSpPr txBox="1"/>
          <p:nvPr/>
        </p:nvSpPr>
        <p:spPr>
          <a:xfrm>
            <a:off x="2314610" y="7835265"/>
            <a:ext cx="3448990" cy="3983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22"/>
              </a:lnSpc>
              <a:spcBef>
                <a:spcPct val="0"/>
              </a:spcBef>
            </a:pPr>
            <a:r>
              <a:rPr lang="en-US" sz="2444" smtClean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Kết Luận &amp; Đề Xuất</a:t>
            </a:r>
            <a:endParaRPr lang="en-US" sz="2444"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</p:txBody>
      </p:sp>
      <p:sp>
        <p:nvSpPr>
          <p:cNvPr id="44" name="TextBox 44"/>
          <p:cNvSpPr txBox="1"/>
          <p:nvPr/>
        </p:nvSpPr>
        <p:spPr>
          <a:xfrm>
            <a:off x="6316053" y="7846931"/>
            <a:ext cx="741046" cy="376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55"/>
              </a:lnSpc>
              <a:spcBef>
                <a:spcPct val="0"/>
              </a:spcBef>
            </a:pPr>
            <a:r>
              <a:rPr lang="en-US" sz="2182" b="1" smtClean="0">
                <a:solidFill>
                  <a:srgbClr val="3A6AD6"/>
                </a:solidFill>
                <a:latin typeface="Poppins Bold"/>
                <a:ea typeface="Poppins Bold"/>
                <a:cs typeface="Poppins Bold"/>
                <a:sym typeface="Poppins Bold"/>
              </a:rPr>
              <a:t>05</a:t>
            </a:r>
            <a:endParaRPr lang="en-US" sz="2182" b="1">
              <a:solidFill>
                <a:srgbClr val="3A6AD6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grpSp>
        <p:nvGrpSpPr>
          <p:cNvPr id="45" name="Group 45"/>
          <p:cNvGrpSpPr/>
          <p:nvPr/>
        </p:nvGrpSpPr>
        <p:grpSpPr>
          <a:xfrm>
            <a:off x="10927526" y="3351068"/>
            <a:ext cx="4950613" cy="1272624"/>
            <a:chOff x="0" y="0"/>
            <a:chExt cx="1013318" cy="260488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1013318" cy="260488"/>
            </a:xfrm>
            <a:custGeom>
              <a:avLst/>
              <a:gdLst/>
              <a:ahLst/>
              <a:cxnLst/>
              <a:rect l="l" t="t" r="r" b="b"/>
              <a:pathLst>
                <a:path w="1013318" h="260488">
                  <a:moveTo>
                    <a:pt x="130244" y="0"/>
                  </a:moveTo>
                  <a:lnTo>
                    <a:pt x="883074" y="0"/>
                  </a:lnTo>
                  <a:cubicBezTo>
                    <a:pt x="917617" y="0"/>
                    <a:pt x="950745" y="13722"/>
                    <a:pt x="975171" y="38148"/>
                  </a:cubicBezTo>
                  <a:cubicBezTo>
                    <a:pt x="999596" y="62573"/>
                    <a:pt x="1013318" y="95701"/>
                    <a:pt x="1013318" y="130244"/>
                  </a:cubicBezTo>
                  <a:lnTo>
                    <a:pt x="1013318" y="130244"/>
                  </a:lnTo>
                  <a:cubicBezTo>
                    <a:pt x="1013318" y="202175"/>
                    <a:pt x="955006" y="260488"/>
                    <a:pt x="883074" y="260488"/>
                  </a:cubicBezTo>
                  <a:lnTo>
                    <a:pt x="130244" y="260488"/>
                  </a:lnTo>
                  <a:cubicBezTo>
                    <a:pt x="95701" y="260488"/>
                    <a:pt x="62573" y="246766"/>
                    <a:pt x="38148" y="222340"/>
                  </a:cubicBezTo>
                  <a:cubicBezTo>
                    <a:pt x="13722" y="197915"/>
                    <a:pt x="0" y="164787"/>
                    <a:pt x="0" y="130244"/>
                  </a:cubicBezTo>
                  <a:lnTo>
                    <a:pt x="0" y="130244"/>
                  </a:lnTo>
                  <a:cubicBezTo>
                    <a:pt x="0" y="95701"/>
                    <a:pt x="13722" y="62573"/>
                    <a:pt x="38148" y="38148"/>
                  </a:cubicBezTo>
                  <a:cubicBezTo>
                    <a:pt x="62573" y="13722"/>
                    <a:pt x="95701" y="0"/>
                    <a:pt x="130244" y="0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  <p:sp>
          <p:nvSpPr>
            <p:cNvPr id="47" name="TextBox 47"/>
            <p:cNvSpPr txBox="1"/>
            <p:nvPr/>
          </p:nvSpPr>
          <p:spPr>
            <a:xfrm>
              <a:off x="0" y="-38100"/>
              <a:ext cx="1013318" cy="298588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48" name="Freeform 48"/>
          <p:cNvSpPr/>
          <p:nvPr/>
        </p:nvSpPr>
        <p:spPr>
          <a:xfrm>
            <a:off x="11100568" y="3507432"/>
            <a:ext cx="1026728" cy="1025445"/>
          </a:xfrm>
          <a:custGeom>
            <a:avLst/>
            <a:gdLst/>
            <a:ahLst/>
            <a:cxnLst/>
            <a:rect l="l" t="t" r="r" b="b"/>
            <a:pathLst>
              <a:path w="1026728" h="1025445">
                <a:moveTo>
                  <a:pt x="0" y="0"/>
                </a:moveTo>
                <a:lnTo>
                  <a:pt x="1026728" y="0"/>
                </a:lnTo>
                <a:lnTo>
                  <a:pt x="1026728" y="1025445"/>
                </a:lnTo>
                <a:lnTo>
                  <a:pt x="0" y="10254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49" name="Group 49"/>
          <p:cNvGrpSpPr/>
          <p:nvPr/>
        </p:nvGrpSpPr>
        <p:grpSpPr>
          <a:xfrm>
            <a:off x="11076630" y="3466395"/>
            <a:ext cx="1011607" cy="1011607"/>
            <a:chOff x="0" y="0"/>
            <a:chExt cx="812800" cy="812800"/>
          </a:xfrm>
        </p:grpSpPr>
        <p:sp>
          <p:nvSpPr>
            <p:cNvPr id="50" name="Freeform 5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1" name="TextBox 5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2" name="TextBox 52"/>
          <p:cNvSpPr txBox="1"/>
          <p:nvPr/>
        </p:nvSpPr>
        <p:spPr>
          <a:xfrm>
            <a:off x="12524400" y="3760569"/>
            <a:ext cx="3448990" cy="3983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22"/>
              </a:lnSpc>
              <a:spcBef>
                <a:spcPct val="0"/>
              </a:spcBef>
            </a:pPr>
            <a:r>
              <a:rPr lang="en-US" sz="2444" smtClean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Xử Lí Dữ Liệu</a:t>
            </a:r>
            <a:endParaRPr lang="en-US" sz="2444"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</p:txBody>
      </p:sp>
      <p:sp>
        <p:nvSpPr>
          <p:cNvPr id="53" name="TextBox 53"/>
          <p:cNvSpPr txBox="1"/>
          <p:nvPr/>
        </p:nvSpPr>
        <p:spPr>
          <a:xfrm>
            <a:off x="11211911" y="3739583"/>
            <a:ext cx="741046" cy="376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55"/>
              </a:lnSpc>
              <a:spcBef>
                <a:spcPct val="0"/>
              </a:spcBef>
            </a:pPr>
            <a:r>
              <a:rPr lang="en-US" sz="2182" b="1" smtClean="0">
                <a:solidFill>
                  <a:srgbClr val="3A6AD6"/>
                </a:solidFill>
                <a:latin typeface="Poppins Bold"/>
                <a:ea typeface="Poppins Bold"/>
                <a:cs typeface="Poppins Bold"/>
                <a:sym typeface="Poppins Bold"/>
              </a:rPr>
              <a:t>02</a:t>
            </a:r>
            <a:endParaRPr lang="en-US" sz="2182" b="1">
              <a:solidFill>
                <a:srgbClr val="3A6AD6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grpSp>
        <p:nvGrpSpPr>
          <p:cNvPr id="54" name="Group 54"/>
          <p:cNvGrpSpPr/>
          <p:nvPr/>
        </p:nvGrpSpPr>
        <p:grpSpPr>
          <a:xfrm>
            <a:off x="10927526" y="5404742"/>
            <a:ext cx="4950613" cy="1272624"/>
            <a:chOff x="0" y="0"/>
            <a:chExt cx="1013318" cy="260488"/>
          </a:xfrm>
        </p:grpSpPr>
        <p:sp>
          <p:nvSpPr>
            <p:cNvPr id="55" name="Freeform 55"/>
            <p:cNvSpPr/>
            <p:nvPr/>
          </p:nvSpPr>
          <p:spPr>
            <a:xfrm>
              <a:off x="0" y="0"/>
              <a:ext cx="1013318" cy="260488"/>
            </a:xfrm>
            <a:custGeom>
              <a:avLst/>
              <a:gdLst/>
              <a:ahLst/>
              <a:cxnLst/>
              <a:rect l="l" t="t" r="r" b="b"/>
              <a:pathLst>
                <a:path w="1013318" h="260488">
                  <a:moveTo>
                    <a:pt x="130244" y="0"/>
                  </a:moveTo>
                  <a:lnTo>
                    <a:pt x="883074" y="0"/>
                  </a:lnTo>
                  <a:cubicBezTo>
                    <a:pt x="917617" y="0"/>
                    <a:pt x="950745" y="13722"/>
                    <a:pt x="975171" y="38148"/>
                  </a:cubicBezTo>
                  <a:cubicBezTo>
                    <a:pt x="999596" y="62573"/>
                    <a:pt x="1013318" y="95701"/>
                    <a:pt x="1013318" y="130244"/>
                  </a:cubicBezTo>
                  <a:lnTo>
                    <a:pt x="1013318" y="130244"/>
                  </a:lnTo>
                  <a:cubicBezTo>
                    <a:pt x="1013318" y="202175"/>
                    <a:pt x="955006" y="260488"/>
                    <a:pt x="883074" y="260488"/>
                  </a:cubicBezTo>
                  <a:lnTo>
                    <a:pt x="130244" y="260488"/>
                  </a:lnTo>
                  <a:cubicBezTo>
                    <a:pt x="95701" y="260488"/>
                    <a:pt x="62573" y="246766"/>
                    <a:pt x="38148" y="222340"/>
                  </a:cubicBezTo>
                  <a:cubicBezTo>
                    <a:pt x="13722" y="197915"/>
                    <a:pt x="0" y="164787"/>
                    <a:pt x="0" y="130244"/>
                  </a:cubicBezTo>
                  <a:lnTo>
                    <a:pt x="0" y="130244"/>
                  </a:lnTo>
                  <a:cubicBezTo>
                    <a:pt x="0" y="95701"/>
                    <a:pt x="13722" y="62573"/>
                    <a:pt x="38148" y="38148"/>
                  </a:cubicBezTo>
                  <a:cubicBezTo>
                    <a:pt x="62573" y="13722"/>
                    <a:pt x="95701" y="0"/>
                    <a:pt x="130244" y="0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  <p:sp>
          <p:nvSpPr>
            <p:cNvPr id="56" name="TextBox 56"/>
            <p:cNvSpPr txBox="1"/>
            <p:nvPr/>
          </p:nvSpPr>
          <p:spPr>
            <a:xfrm>
              <a:off x="0" y="-38100"/>
              <a:ext cx="1013318" cy="298588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7" name="Freeform 57"/>
          <p:cNvSpPr/>
          <p:nvPr/>
        </p:nvSpPr>
        <p:spPr>
          <a:xfrm>
            <a:off x="11100568" y="5561106"/>
            <a:ext cx="1026728" cy="1025445"/>
          </a:xfrm>
          <a:custGeom>
            <a:avLst/>
            <a:gdLst/>
            <a:ahLst/>
            <a:cxnLst/>
            <a:rect l="l" t="t" r="r" b="b"/>
            <a:pathLst>
              <a:path w="1026728" h="1025445">
                <a:moveTo>
                  <a:pt x="0" y="0"/>
                </a:moveTo>
                <a:lnTo>
                  <a:pt x="1026728" y="0"/>
                </a:lnTo>
                <a:lnTo>
                  <a:pt x="1026728" y="1025445"/>
                </a:lnTo>
                <a:lnTo>
                  <a:pt x="0" y="10254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58" name="Group 58"/>
          <p:cNvGrpSpPr/>
          <p:nvPr/>
        </p:nvGrpSpPr>
        <p:grpSpPr>
          <a:xfrm>
            <a:off x="11076630" y="5520070"/>
            <a:ext cx="1011607" cy="1011607"/>
            <a:chOff x="0" y="0"/>
            <a:chExt cx="812800" cy="812800"/>
          </a:xfrm>
        </p:grpSpPr>
        <p:sp>
          <p:nvSpPr>
            <p:cNvPr id="59" name="Freeform 5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60" name="TextBox 6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1" name="TextBox 61"/>
          <p:cNvSpPr txBox="1"/>
          <p:nvPr/>
        </p:nvSpPr>
        <p:spPr>
          <a:xfrm>
            <a:off x="12524400" y="5814243"/>
            <a:ext cx="3448990" cy="3983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22"/>
              </a:lnSpc>
              <a:spcBef>
                <a:spcPct val="0"/>
              </a:spcBef>
            </a:pPr>
            <a:r>
              <a:rPr lang="en-US" sz="2444" smtClean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Dự báo Doanh Thu </a:t>
            </a:r>
            <a:endParaRPr lang="en-US" sz="2444"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</p:txBody>
      </p:sp>
      <p:sp>
        <p:nvSpPr>
          <p:cNvPr id="62" name="TextBox 62"/>
          <p:cNvSpPr txBox="1"/>
          <p:nvPr/>
        </p:nvSpPr>
        <p:spPr>
          <a:xfrm>
            <a:off x="11211911" y="5793257"/>
            <a:ext cx="741046" cy="376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55"/>
              </a:lnSpc>
              <a:spcBef>
                <a:spcPct val="0"/>
              </a:spcBef>
            </a:pPr>
            <a:r>
              <a:rPr lang="en-US" sz="2182" b="1" smtClean="0">
                <a:solidFill>
                  <a:srgbClr val="3A6AD6"/>
                </a:solidFill>
                <a:latin typeface="Poppins Bold"/>
                <a:ea typeface="Poppins Bold"/>
                <a:cs typeface="Poppins Bold"/>
                <a:sym typeface="Poppins Bold"/>
              </a:rPr>
              <a:t>04</a:t>
            </a:r>
            <a:endParaRPr lang="en-US" sz="2182" b="1">
              <a:solidFill>
                <a:srgbClr val="3A6AD6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grpSp>
        <p:nvGrpSpPr>
          <p:cNvPr id="63" name="Group 63"/>
          <p:cNvGrpSpPr/>
          <p:nvPr/>
        </p:nvGrpSpPr>
        <p:grpSpPr>
          <a:xfrm>
            <a:off x="10927526" y="7458416"/>
            <a:ext cx="4950613" cy="1272624"/>
            <a:chOff x="0" y="0"/>
            <a:chExt cx="1013318" cy="260488"/>
          </a:xfrm>
        </p:grpSpPr>
        <p:sp>
          <p:nvSpPr>
            <p:cNvPr id="64" name="Freeform 64"/>
            <p:cNvSpPr/>
            <p:nvPr/>
          </p:nvSpPr>
          <p:spPr>
            <a:xfrm>
              <a:off x="0" y="0"/>
              <a:ext cx="1013318" cy="260488"/>
            </a:xfrm>
            <a:custGeom>
              <a:avLst/>
              <a:gdLst/>
              <a:ahLst/>
              <a:cxnLst/>
              <a:rect l="l" t="t" r="r" b="b"/>
              <a:pathLst>
                <a:path w="1013318" h="260488">
                  <a:moveTo>
                    <a:pt x="130244" y="0"/>
                  </a:moveTo>
                  <a:lnTo>
                    <a:pt x="883074" y="0"/>
                  </a:lnTo>
                  <a:cubicBezTo>
                    <a:pt x="917617" y="0"/>
                    <a:pt x="950745" y="13722"/>
                    <a:pt x="975171" y="38148"/>
                  </a:cubicBezTo>
                  <a:cubicBezTo>
                    <a:pt x="999596" y="62573"/>
                    <a:pt x="1013318" y="95701"/>
                    <a:pt x="1013318" y="130244"/>
                  </a:cubicBezTo>
                  <a:lnTo>
                    <a:pt x="1013318" y="130244"/>
                  </a:lnTo>
                  <a:cubicBezTo>
                    <a:pt x="1013318" y="202175"/>
                    <a:pt x="955006" y="260488"/>
                    <a:pt x="883074" y="260488"/>
                  </a:cubicBezTo>
                  <a:lnTo>
                    <a:pt x="130244" y="260488"/>
                  </a:lnTo>
                  <a:cubicBezTo>
                    <a:pt x="95701" y="260488"/>
                    <a:pt x="62573" y="246766"/>
                    <a:pt x="38148" y="222340"/>
                  </a:cubicBezTo>
                  <a:cubicBezTo>
                    <a:pt x="13722" y="197915"/>
                    <a:pt x="0" y="164787"/>
                    <a:pt x="0" y="130244"/>
                  </a:cubicBezTo>
                  <a:lnTo>
                    <a:pt x="0" y="130244"/>
                  </a:lnTo>
                  <a:cubicBezTo>
                    <a:pt x="0" y="95701"/>
                    <a:pt x="13722" y="62573"/>
                    <a:pt x="38148" y="38148"/>
                  </a:cubicBezTo>
                  <a:cubicBezTo>
                    <a:pt x="62573" y="13722"/>
                    <a:pt x="95701" y="0"/>
                    <a:pt x="130244" y="0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  <p:sp>
          <p:nvSpPr>
            <p:cNvPr id="65" name="TextBox 65"/>
            <p:cNvSpPr txBox="1"/>
            <p:nvPr/>
          </p:nvSpPr>
          <p:spPr>
            <a:xfrm>
              <a:off x="0" y="-38100"/>
              <a:ext cx="1013318" cy="298588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6" name="Freeform 66"/>
          <p:cNvSpPr/>
          <p:nvPr/>
        </p:nvSpPr>
        <p:spPr>
          <a:xfrm>
            <a:off x="11100568" y="7614780"/>
            <a:ext cx="1026728" cy="1025445"/>
          </a:xfrm>
          <a:custGeom>
            <a:avLst/>
            <a:gdLst/>
            <a:ahLst/>
            <a:cxnLst/>
            <a:rect l="l" t="t" r="r" b="b"/>
            <a:pathLst>
              <a:path w="1026728" h="1025445">
                <a:moveTo>
                  <a:pt x="0" y="0"/>
                </a:moveTo>
                <a:lnTo>
                  <a:pt x="1026728" y="0"/>
                </a:lnTo>
                <a:lnTo>
                  <a:pt x="1026728" y="1025445"/>
                </a:lnTo>
                <a:lnTo>
                  <a:pt x="0" y="10254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67" name="Group 67"/>
          <p:cNvGrpSpPr/>
          <p:nvPr/>
        </p:nvGrpSpPr>
        <p:grpSpPr>
          <a:xfrm>
            <a:off x="11076630" y="7573744"/>
            <a:ext cx="1011607" cy="1011607"/>
            <a:chOff x="0" y="0"/>
            <a:chExt cx="812800" cy="812800"/>
          </a:xfrm>
        </p:grpSpPr>
        <p:sp>
          <p:nvSpPr>
            <p:cNvPr id="68" name="Freeform 6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69" name="TextBox 6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0" name="TextBox 70"/>
          <p:cNvSpPr txBox="1"/>
          <p:nvPr/>
        </p:nvSpPr>
        <p:spPr>
          <a:xfrm>
            <a:off x="12524400" y="7867918"/>
            <a:ext cx="3448990" cy="3983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22"/>
              </a:lnSpc>
              <a:spcBef>
                <a:spcPct val="0"/>
              </a:spcBef>
            </a:pPr>
            <a:r>
              <a:rPr lang="en-US" sz="2444" smtClean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Hỏi đáp</a:t>
            </a:r>
            <a:endParaRPr lang="en-US" sz="2444"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</p:txBody>
      </p:sp>
      <p:sp>
        <p:nvSpPr>
          <p:cNvPr id="71" name="TextBox 71"/>
          <p:cNvSpPr txBox="1"/>
          <p:nvPr/>
        </p:nvSpPr>
        <p:spPr>
          <a:xfrm>
            <a:off x="11211911" y="7846931"/>
            <a:ext cx="741046" cy="376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55"/>
              </a:lnSpc>
              <a:spcBef>
                <a:spcPct val="0"/>
              </a:spcBef>
            </a:pPr>
            <a:r>
              <a:rPr lang="en-US" sz="2182" b="1" smtClean="0">
                <a:solidFill>
                  <a:srgbClr val="3A6AD6"/>
                </a:solidFill>
                <a:latin typeface="Poppins Bold"/>
                <a:ea typeface="Poppins Bold"/>
                <a:cs typeface="Poppins Bold"/>
                <a:sym typeface="Poppins Bold"/>
              </a:rPr>
              <a:t>06</a:t>
            </a:r>
            <a:endParaRPr lang="en-US" sz="2182" b="1">
              <a:solidFill>
                <a:srgbClr val="3A6AD6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73" name="AutoShape 73"/>
          <p:cNvSpPr/>
          <p:nvPr/>
        </p:nvSpPr>
        <p:spPr>
          <a:xfrm>
            <a:off x="7766528" y="3987380"/>
            <a:ext cx="2754945" cy="0"/>
          </a:xfrm>
          <a:prstGeom prst="line">
            <a:avLst/>
          </a:prstGeom>
          <a:ln w="28575" cap="flat">
            <a:solidFill>
              <a:srgbClr val="F8F8F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4" name="AutoShape 74"/>
          <p:cNvSpPr/>
          <p:nvPr/>
        </p:nvSpPr>
        <p:spPr>
          <a:xfrm>
            <a:off x="7766528" y="6041054"/>
            <a:ext cx="2754945" cy="0"/>
          </a:xfrm>
          <a:prstGeom prst="line">
            <a:avLst/>
          </a:prstGeom>
          <a:ln w="28575" cap="flat">
            <a:solidFill>
              <a:srgbClr val="F8F8F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5" name="AutoShape 75"/>
          <p:cNvSpPr/>
          <p:nvPr/>
        </p:nvSpPr>
        <p:spPr>
          <a:xfrm>
            <a:off x="7766528" y="8094728"/>
            <a:ext cx="2754945" cy="0"/>
          </a:xfrm>
          <a:prstGeom prst="line">
            <a:avLst/>
          </a:prstGeom>
          <a:ln w="28575" cap="flat">
            <a:solidFill>
              <a:srgbClr val="F8F8F8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76" name="Group 76"/>
          <p:cNvGrpSpPr/>
          <p:nvPr/>
        </p:nvGrpSpPr>
        <p:grpSpPr>
          <a:xfrm>
            <a:off x="7657357" y="3878209"/>
            <a:ext cx="218342" cy="218342"/>
            <a:chOff x="0" y="0"/>
            <a:chExt cx="812800" cy="812800"/>
          </a:xfrm>
        </p:grpSpPr>
        <p:sp>
          <p:nvSpPr>
            <p:cNvPr id="77" name="Freeform 7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A6AD6"/>
            </a:solidFill>
          </p:spPr>
        </p:sp>
        <p:sp>
          <p:nvSpPr>
            <p:cNvPr id="78" name="TextBox 7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9" name="Group 79"/>
          <p:cNvGrpSpPr/>
          <p:nvPr/>
        </p:nvGrpSpPr>
        <p:grpSpPr>
          <a:xfrm>
            <a:off x="10472596" y="3817934"/>
            <a:ext cx="218342" cy="218342"/>
            <a:chOff x="0" y="0"/>
            <a:chExt cx="812800" cy="812800"/>
          </a:xfrm>
        </p:grpSpPr>
        <p:sp>
          <p:nvSpPr>
            <p:cNvPr id="80" name="Freeform 8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A6AD6"/>
            </a:solidFill>
          </p:spPr>
        </p:sp>
        <p:sp>
          <p:nvSpPr>
            <p:cNvPr id="81" name="TextBox 8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2" name="Group 82"/>
          <p:cNvGrpSpPr/>
          <p:nvPr/>
        </p:nvGrpSpPr>
        <p:grpSpPr>
          <a:xfrm>
            <a:off x="7657357" y="5931883"/>
            <a:ext cx="218342" cy="218342"/>
            <a:chOff x="0" y="0"/>
            <a:chExt cx="812800" cy="812800"/>
          </a:xfrm>
        </p:grpSpPr>
        <p:sp>
          <p:nvSpPr>
            <p:cNvPr id="83" name="Freeform 8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A6AD6"/>
            </a:solidFill>
          </p:spPr>
        </p:sp>
        <p:sp>
          <p:nvSpPr>
            <p:cNvPr id="84" name="TextBox 8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5" name="Group 85"/>
          <p:cNvGrpSpPr/>
          <p:nvPr/>
        </p:nvGrpSpPr>
        <p:grpSpPr>
          <a:xfrm>
            <a:off x="10412301" y="5931883"/>
            <a:ext cx="218342" cy="218342"/>
            <a:chOff x="0" y="0"/>
            <a:chExt cx="812800" cy="812800"/>
          </a:xfrm>
        </p:grpSpPr>
        <p:sp>
          <p:nvSpPr>
            <p:cNvPr id="86" name="Freeform 8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A6AD6"/>
            </a:solidFill>
          </p:spPr>
        </p:sp>
        <p:sp>
          <p:nvSpPr>
            <p:cNvPr id="87" name="TextBox 8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8" name="Group 88"/>
          <p:cNvGrpSpPr/>
          <p:nvPr/>
        </p:nvGrpSpPr>
        <p:grpSpPr>
          <a:xfrm>
            <a:off x="7657357" y="7985557"/>
            <a:ext cx="218342" cy="218342"/>
            <a:chOff x="0" y="0"/>
            <a:chExt cx="812800" cy="812800"/>
          </a:xfrm>
        </p:grpSpPr>
        <p:sp>
          <p:nvSpPr>
            <p:cNvPr id="89" name="Freeform 8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A6AD6"/>
            </a:solidFill>
          </p:spPr>
        </p:sp>
        <p:sp>
          <p:nvSpPr>
            <p:cNvPr id="90" name="TextBox 9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1" name="Group 91"/>
          <p:cNvGrpSpPr/>
          <p:nvPr/>
        </p:nvGrpSpPr>
        <p:grpSpPr>
          <a:xfrm>
            <a:off x="10412301" y="7985557"/>
            <a:ext cx="218342" cy="218342"/>
            <a:chOff x="0" y="0"/>
            <a:chExt cx="812800" cy="812800"/>
          </a:xfrm>
        </p:grpSpPr>
        <p:sp>
          <p:nvSpPr>
            <p:cNvPr id="92" name="Freeform 9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A6AD6"/>
            </a:solidFill>
          </p:spPr>
        </p:sp>
        <p:sp>
          <p:nvSpPr>
            <p:cNvPr id="93" name="TextBox 9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4" name="AutoShape 94"/>
          <p:cNvSpPr/>
          <p:nvPr/>
        </p:nvSpPr>
        <p:spPr>
          <a:xfrm>
            <a:off x="9144000" y="4001667"/>
            <a:ext cx="0" cy="6555277"/>
          </a:xfrm>
          <a:prstGeom prst="line">
            <a:avLst/>
          </a:prstGeom>
          <a:ln w="28575" cap="flat">
            <a:solidFill>
              <a:srgbClr val="F8F8F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5" name="TextBox 10"/>
          <p:cNvSpPr txBox="1"/>
          <p:nvPr/>
        </p:nvSpPr>
        <p:spPr>
          <a:xfrm>
            <a:off x="5748077" y="1500329"/>
            <a:ext cx="8115300" cy="784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 b="1" smtClean="0">
                <a:solidFill>
                  <a:srgbClr val="000000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NỘI DUNG TRÌNH BÀY</a:t>
            </a:r>
            <a:endParaRPr lang="en-US" sz="4800" b="1">
              <a:solidFill>
                <a:srgbClr val="000000"/>
              </a:solidFill>
              <a:latin typeface="Arial" panose="020B0604020202020204" pitchFamily="34" charset="0"/>
              <a:ea typeface="Poppins Bold"/>
              <a:cs typeface="Arial" panose="020B0604020202020204" pitchFamily="34" charset="0"/>
              <a:sym typeface="Poppins Bold"/>
            </a:endParaRPr>
          </a:p>
        </p:txBody>
      </p:sp>
    </p:spTree>
    <p:extLst>
      <p:ext uri="{BB962C8B-B14F-4D97-AF65-F5344CB8AC3E}">
        <p14:creationId xmlns:p14="http://schemas.microsoft.com/office/powerpoint/2010/main" val="42525368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>
            <a:off x="9694581" y="2608649"/>
            <a:ext cx="10233664" cy="10233664"/>
          </a:xfrm>
          <a:custGeom>
            <a:avLst/>
            <a:gdLst/>
            <a:ahLst/>
            <a:cxnLst/>
            <a:rect l="l" t="t" r="r" b="b"/>
            <a:pathLst>
              <a:path w="10233664" h="10233664">
                <a:moveTo>
                  <a:pt x="0" y="0"/>
                </a:moveTo>
                <a:lnTo>
                  <a:pt x="10233664" y="0"/>
                </a:lnTo>
                <a:lnTo>
                  <a:pt x="10233664" y="10233664"/>
                </a:lnTo>
                <a:lnTo>
                  <a:pt x="0" y="102336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2000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9694581" y="2770934"/>
            <a:ext cx="8157169" cy="6607307"/>
          </a:xfrm>
          <a:custGeom>
            <a:avLst/>
            <a:gdLst/>
            <a:ahLst/>
            <a:cxnLst/>
            <a:rect l="l" t="t" r="r" b="b"/>
            <a:pathLst>
              <a:path w="8157169" h="6607307">
                <a:moveTo>
                  <a:pt x="0" y="0"/>
                </a:moveTo>
                <a:lnTo>
                  <a:pt x="8157170" y="0"/>
                </a:lnTo>
                <a:lnTo>
                  <a:pt x="8157170" y="6607308"/>
                </a:lnTo>
                <a:lnTo>
                  <a:pt x="0" y="66073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484036" y="5912736"/>
            <a:ext cx="5028983" cy="488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60"/>
              </a:lnSpc>
            </a:pPr>
            <a:r>
              <a:rPr lang="en-US" sz="2900" b="1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CAMPAIGN GOALS 1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484036" y="7372634"/>
            <a:ext cx="5028983" cy="488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60"/>
              </a:lnSpc>
            </a:pPr>
            <a:r>
              <a:rPr lang="en-US" sz="2900" b="1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CAMPAIGN GOALS 2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484036" y="6486237"/>
            <a:ext cx="6990411" cy="755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000"/>
              </a:lnSpc>
            </a:pPr>
            <a:r>
              <a:rPr lang="en-US" sz="2000" b="1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Lorem ipsum dolor sit amet, consectetur adipiscing elit. Nunc vel massa in urna tincidunt tristique. Quisque dictum condimentum risus a cursus.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520519" y="7946674"/>
            <a:ext cx="6990411" cy="755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000"/>
              </a:lnSpc>
            </a:pPr>
            <a:r>
              <a:rPr lang="en-US" sz="2000" b="1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Lorem ipsum dolor sit amet, consectetur adipiscing elit. Nunc vel massa in urna tincidunt tristique. Quisque dictum condimentum risus a cursus. 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15360148" y="520484"/>
            <a:ext cx="2088165" cy="2088165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1994752" y="4173297"/>
            <a:ext cx="7696200" cy="7845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719"/>
              </a:lnSpc>
            </a:pPr>
            <a:r>
              <a:rPr lang="en-US" sz="4800" b="1">
                <a:solidFill>
                  <a:schemeClr val="tx2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KẾT LUẬN &amp; ĐỀ XUẤT</a:t>
            </a:r>
            <a:endParaRPr lang="en-US" sz="4800" b="1">
              <a:solidFill>
                <a:schemeClr val="tx2"/>
              </a:solidFill>
              <a:latin typeface="Arial" panose="020B0604020202020204" pitchFamily="34" charset="0"/>
              <a:ea typeface="Poppins Bold"/>
              <a:cs typeface="Arial" panose="020B0604020202020204" pitchFamily="34" charset="0"/>
              <a:sym typeface="Poppins Bold"/>
            </a:endParaRPr>
          </a:p>
        </p:txBody>
      </p:sp>
    </p:spTree>
    <p:extLst>
      <p:ext uri="{BB962C8B-B14F-4D97-AF65-F5344CB8AC3E}">
        <p14:creationId xmlns:p14="http://schemas.microsoft.com/office/powerpoint/2010/main" val="29052961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1295400" y="3009900"/>
            <a:ext cx="13187403" cy="62478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000" smtClean="0">
                <a:latin typeface="Arial" panose="020B0604020202020204" pitchFamily="34" charset="0"/>
                <a:cs typeface="Arial" panose="020B0604020202020204" pitchFamily="34" charset="0"/>
              </a:rPr>
              <a:t>Doanh thu có xu hướng </a:t>
            </a:r>
            <a:r>
              <a:rPr lang="en-US" sz="2000" b="1" smtClean="0">
                <a:latin typeface="Arial" panose="020B0604020202020204" pitchFamily="34" charset="0"/>
                <a:cs typeface="Arial" panose="020B0604020202020204" pitchFamily="34" charset="0"/>
              </a:rPr>
              <a:t>theo mùa</a:t>
            </a:r>
            <a:r>
              <a:rPr lang="en-US" sz="2000" smtClean="0">
                <a:latin typeface="Arial" panose="020B0604020202020204" pitchFamily="34" charset="0"/>
                <a:cs typeface="Arial" panose="020B0604020202020204" pitchFamily="34" charset="0"/>
              </a:rPr>
              <a:t>. Mùa cao điểm là các tháng cuối năm đặc biệt </a:t>
            </a:r>
            <a:r>
              <a:rPr lang="en-US" sz="2000" b="1" smtClean="0">
                <a:latin typeface="Arial" panose="020B0604020202020204" pitchFamily="34" charset="0"/>
                <a:cs typeface="Arial" panose="020B0604020202020204" pitchFamily="34" charset="0"/>
              </a:rPr>
              <a:t>tháng 9 và 11</a:t>
            </a:r>
            <a:r>
              <a:rPr lang="en-US" sz="200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000" b="1" smtClean="0">
                <a:latin typeface="Arial" panose="020B0604020202020204" pitchFamily="34" charset="0"/>
                <a:cs typeface="Arial" panose="020B0604020202020204" pitchFamily="34" charset="0"/>
              </a:rPr>
              <a:t>Office </a:t>
            </a:r>
            <a:r>
              <a:rPr lang="en-US" sz="2000" b="1">
                <a:latin typeface="Arial" panose="020B0604020202020204" pitchFamily="34" charset="0"/>
                <a:cs typeface="Arial" panose="020B0604020202020204" pitchFamily="34" charset="0"/>
              </a:rPr>
              <a:t>Supplies 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(Văn phòng phẩm): Nhóm danh mục sản phẩm có doanh thu 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cao </a:t>
            </a:r>
            <a:r>
              <a:rPr lang="en-US" sz="2000" smtClean="0">
                <a:latin typeface="Arial" panose="020B0604020202020204" pitchFamily="34" charset="0"/>
                <a:cs typeface="Arial" panose="020B0604020202020204" pitchFamily="34" charset="0"/>
              </a:rPr>
              <a:t>nhất.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000" b="1">
                <a:latin typeface="Arial" panose="020B0604020202020204" pitchFamily="34" charset="0"/>
                <a:cs typeface="Arial" panose="020B0604020202020204" pitchFamily="34" charset="0"/>
              </a:rPr>
              <a:t>Consumer </a:t>
            </a:r>
            <a:r>
              <a:rPr lang="en-US" sz="2000" smtClean="0">
                <a:latin typeface="Arial" panose="020B0604020202020204" pitchFamily="34" charset="0"/>
                <a:cs typeface="Arial" panose="020B0604020202020204" pitchFamily="34" charset="0"/>
              </a:rPr>
              <a:t>là 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nhóm khách hàng đóng góp lớn nhất vào doanh 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thu</a:t>
            </a:r>
            <a:r>
              <a:rPr lang="en-US" sz="200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vi-VN" sz="2000" b="1">
                <a:cs typeface="Arial" panose="020B0604020202020204" pitchFamily="34" charset="0"/>
              </a:rPr>
              <a:t>Consumer</a:t>
            </a:r>
            <a:r>
              <a:rPr lang="vi-VN" sz="2000">
                <a:cs typeface="Arial" panose="020B0604020202020204" pitchFamily="34" charset="0"/>
              </a:rPr>
              <a:t> có </a:t>
            </a:r>
            <a:r>
              <a:rPr lang="vi-VN" sz="2000" b="1">
                <a:cs typeface="Arial" panose="020B0604020202020204" pitchFamily="34" charset="0"/>
              </a:rPr>
              <a:t>giá trị đơn hàng </a:t>
            </a:r>
            <a:r>
              <a:rPr lang="vi-VN" sz="2000">
                <a:cs typeface="Arial" panose="020B0604020202020204" pitchFamily="34" charset="0"/>
              </a:rPr>
              <a:t>trung bình </a:t>
            </a:r>
            <a:r>
              <a:rPr lang="vi-VN" sz="2000" b="1">
                <a:cs typeface="Arial" panose="020B0604020202020204" pitchFamily="34" charset="0"/>
              </a:rPr>
              <a:t>cao nhất </a:t>
            </a:r>
            <a:endParaRPr lang="en-US" sz="2000" b="1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vi-VN" sz="2000" smtClean="0">
                <a:solidFill>
                  <a:srgbClr val="000000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Số </a:t>
            </a:r>
            <a:r>
              <a:rPr lang="vi-VN" sz="2000">
                <a:solidFill>
                  <a:srgbClr val="000000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lượng đơn hàng </a:t>
            </a:r>
            <a:r>
              <a:rPr lang="vi-VN" sz="2000" b="1">
                <a:solidFill>
                  <a:srgbClr val="000000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cao vào đầu tuần (Mon - Wed) </a:t>
            </a:r>
            <a:r>
              <a:rPr lang="vi-VN" sz="2000">
                <a:solidFill>
                  <a:srgbClr val="000000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và </a:t>
            </a:r>
            <a:r>
              <a:rPr lang="vi-VN" sz="2000" b="1">
                <a:solidFill>
                  <a:srgbClr val="000000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giảm dần về cuối tuần (Sat - </a:t>
            </a:r>
            <a:r>
              <a:rPr lang="vi-VN" sz="2000" b="1">
                <a:solidFill>
                  <a:srgbClr val="000000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Sun</a:t>
            </a:r>
            <a:r>
              <a:rPr lang="vi-VN" sz="2000" b="1" smtClean="0">
                <a:solidFill>
                  <a:srgbClr val="000000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).</a:t>
            </a:r>
            <a:endParaRPr lang="en-US" sz="2000" b="1" smtClean="0">
              <a:solidFill>
                <a:srgbClr val="000000"/>
              </a:solidFill>
              <a:latin typeface="Arial" panose="020B0604020202020204" pitchFamily="34" charset="0"/>
              <a:ea typeface="Poppins Bold"/>
              <a:cs typeface="Arial" panose="020B0604020202020204" pitchFamily="34" charset="0"/>
              <a:sym typeface="Poppins Bold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vi-VN" sz="2000" b="1">
                <a:solidFill>
                  <a:srgbClr val="000000"/>
                </a:solidFill>
                <a:ea typeface="Poppins Bold"/>
                <a:cs typeface="Arial" panose="020B0604020202020204" pitchFamily="34" charset="0"/>
                <a:sym typeface="Poppins Bold"/>
              </a:rPr>
              <a:t>Standard Class </a:t>
            </a:r>
            <a:r>
              <a:rPr lang="vi-VN" sz="2000">
                <a:solidFill>
                  <a:srgbClr val="000000"/>
                </a:solidFill>
                <a:ea typeface="Poppins Bold"/>
                <a:cs typeface="Arial" panose="020B0604020202020204" pitchFamily="34" charset="0"/>
                <a:sym typeface="Poppins Bold"/>
              </a:rPr>
              <a:t>là phương thức vận chuyển </a:t>
            </a:r>
            <a:r>
              <a:rPr lang="vi-VN" sz="2000" b="1">
                <a:solidFill>
                  <a:srgbClr val="000000"/>
                </a:solidFill>
                <a:ea typeface="Poppins Bold"/>
                <a:cs typeface="Arial" panose="020B0604020202020204" pitchFamily="34" charset="0"/>
                <a:sym typeface="Poppins Bold"/>
              </a:rPr>
              <a:t>phổ biến </a:t>
            </a:r>
            <a:r>
              <a:rPr lang="vi-VN" sz="2000">
                <a:solidFill>
                  <a:srgbClr val="000000"/>
                </a:solidFill>
                <a:ea typeface="Poppins Bold"/>
                <a:cs typeface="Arial" panose="020B0604020202020204" pitchFamily="34" charset="0"/>
                <a:sym typeface="Poppins Bold"/>
              </a:rPr>
              <a:t>nhất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vi-VN" sz="2000">
                <a:solidFill>
                  <a:srgbClr val="000000"/>
                </a:solidFill>
                <a:ea typeface="Poppins Bold"/>
                <a:cs typeface="Arial" panose="020B0604020202020204" pitchFamily="34" charset="0"/>
                <a:sym typeface="Poppins Bold"/>
              </a:rPr>
              <a:t>Chiếm </a:t>
            </a:r>
            <a:r>
              <a:rPr lang="vi-VN" sz="2000" b="1">
                <a:solidFill>
                  <a:srgbClr val="000000"/>
                </a:solidFill>
                <a:ea typeface="Poppins Bold"/>
                <a:cs typeface="Arial" panose="020B0604020202020204" pitchFamily="34" charset="0"/>
                <a:sym typeface="Poppins Bold"/>
              </a:rPr>
              <a:t>gần 37.65% </a:t>
            </a:r>
            <a:r>
              <a:rPr lang="vi-VN" sz="2000">
                <a:solidFill>
                  <a:srgbClr val="000000"/>
                </a:solidFill>
                <a:ea typeface="Poppins Bold"/>
                <a:cs typeface="Arial" panose="020B0604020202020204" pitchFamily="34" charset="0"/>
                <a:sym typeface="Poppins Bold"/>
              </a:rPr>
              <a:t>tổng số </a:t>
            </a:r>
            <a:r>
              <a:rPr lang="vi-VN" sz="2000">
                <a:solidFill>
                  <a:srgbClr val="000000"/>
                </a:solidFill>
                <a:ea typeface="Poppins Bold"/>
                <a:cs typeface="Arial" panose="020B0604020202020204" pitchFamily="34" charset="0"/>
                <a:sym typeface="Poppins Bold"/>
              </a:rPr>
              <a:t>đơn </a:t>
            </a:r>
            <a:r>
              <a:rPr lang="vi-VN" sz="2000" smtClean="0">
                <a:solidFill>
                  <a:srgbClr val="000000"/>
                </a:solidFill>
                <a:ea typeface="Poppins Bold"/>
                <a:cs typeface="Arial" panose="020B0604020202020204" pitchFamily="34" charset="0"/>
                <a:sym typeface="Poppins Bold"/>
              </a:rPr>
              <a:t>hàng</a:t>
            </a:r>
            <a:endParaRPr lang="en-US" sz="2000" smtClean="0">
              <a:solidFill>
                <a:srgbClr val="000000"/>
              </a:solidFill>
              <a:ea typeface="Poppins Bold"/>
              <a:cs typeface="Arial" panose="020B0604020202020204" pitchFamily="34" charset="0"/>
              <a:sym typeface="Poppins Bold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vi-VN" sz="2000" b="1">
                <a:solidFill>
                  <a:srgbClr val="000000"/>
                </a:solidFill>
                <a:ea typeface="Poppins Bold"/>
                <a:cs typeface="Arial" panose="020B0604020202020204" pitchFamily="34" charset="0"/>
                <a:sym typeface="Poppins Bold"/>
              </a:rPr>
              <a:t>Lợi </a:t>
            </a:r>
            <a:r>
              <a:rPr lang="vi-VN" sz="2000" b="1">
                <a:solidFill>
                  <a:srgbClr val="000000"/>
                </a:solidFill>
                <a:ea typeface="Poppins Bold"/>
                <a:cs typeface="Arial" panose="020B0604020202020204" pitchFamily="34" charset="0"/>
                <a:sym typeface="Poppins Bold"/>
              </a:rPr>
              <a:t>nhuận </a:t>
            </a:r>
            <a:r>
              <a:rPr lang="vi-VN" sz="2000" b="1" smtClean="0">
                <a:solidFill>
                  <a:srgbClr val="000000"/>
                </a:solidFill>
                <a:ea typeface="Poppins Bold"/>
                <a:cs typeface="Arial" panose="020B0604020202020204" pitchFamily="34" charset="0"/>
                <a:sym typeface="Poppins Bold"/>
              </a:rPr>
              <a:t>tăng </a:t>
            </a:r>
            <a:r>
              <a:rPr lang="vi-VN" sz="2000">
                <a:solidFill>
                  <a:srgbClr val="000000"/>
                </a:solidFill>
                <a:ea typeface="Poppins Bold"/>
                <a:cs typeface="Arial" panose="020B0604020202020204" pitchFamily="34" charset="0"/>
                <a:sym typeface="Poppins Bold"/>
              </a:rPr>
              <a:t>theo </a:t>
            </a:r>
            <a:r>
              <a:rPr lang="en-US" sz="2000" smtClean="0">
                <a:solidFill>
                  <a:srgbClr val="000000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doanh thu </a:t>
            </a:r>
            <a:r>
              <a:rPr lang="vi-VN" sz="2000" smtClean="0">
                <a:solidFill>
                  <a:srgbClr val="000000"/>
                </a:solidFill>
                <a:ea typeface="Poppins Bold"/>
                <a:cs typeface="Arial" panose="020B0604020202020204" pitchFamily="34" charset="0"/>
                <a:sym typeface="Poppins Bold"/>
              </a:rPr>
              <a:t>nhưng </a:t>
            </a:r>
            <a:r>
              <a:rPr lang="vi-VN" sz="2000" b="1">
                <a:solidFill>
                  <a:srgbClr val="000000"/>
                </a:solidFill>
                <a:ea typeface="Poppins Bold"/>
                <a:cs typeface="Arial" panose="020B0604020202020204" pitchFamily="34" charset="0"/>
                <a:sym typeface="Poppins Bold"/>
              </a:rPr>
              <a:t>vẫn thấp </a:t>
            </a:r>
            <a:r>
              <a:rPr lang="vi-VN" sz="2000">
                <a:solidFill>
                  <a:srgbClr val="000000"/>
                </a:solidFill>
                <a:ea typeface="Poppins Bold"/>
                <a:cs typeface="Arial" panose="020B0604020202020204" pitchFamily="34" charset="0"/>
                <a:sym typeface="Poppins Bold"/>
              </a:rPr>
              <a:t>so với doanh </a:t>
            </a:r>
            <a:r>
              <a:rPr lang="vi-VN" sz="2000">
                <a:solidFill>
                  <a:srgbClr val="000000"/>
                </a:solidFill>
                <a:ea typeface="Poppins Bold"/>
                <a:cs typeface="Arial" panose="020B0604020202020204" pitchFamily="34" charset="0"/>
                <a:sym typeface="Poppins Bold"/>
              </a:rPr>
              <a:t>thu</a:t>
            </a:r>
            <a:r>
              <a:rPr lang="vi-VN" sz="2000" smtClean="0">
                <a:solidFill>
                  <a:srgbClr val="000000"/>
                </a:solidFill>
                <a:ea typeface="Poppins Bold"/>
                <a:cs typeface="Arial" panose="020B0604020202020204" pitchFamily="34" charset="0"/>
                <a:sym typeface="Poppins Bold"/>
              </a:rPr>
              <a:t>.</a:t>
            </a:r>
            <a:endParaRPr lang="en-US" sz="2000" smtClean="0">
              <a:solidFill>
                <a:srgbClr val="000000"/>
              </a:solidFill>
              <a:ea typeface="Poppins Bold"/>
              <a:cs typeface="Arial" panose="020B0604020202020204" pitchFamily="34" charset="0"/>
              <a:sym typeface="Poppins Bold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vi-VN" sz="2000" b="1">
                <a:solidFill>
                  <a:srgbClr val="000000"/>
                </a:solidFill>
                <a:ea typeface="Poppins Bold"/>
                <a:cs typeface="Arial" panose="020B0604020202020204" pitchFamily="34" charset="0"/>
                <a:sym typeface="Poppins Bold"/>
              </a:rPr>
              <a:t>Giảm giá không giúp tăng doanh số nhưng ảnh hưởng tiêu cực đến lợi nhuận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endParaRPr lang="vi-VN" sz="2000">
              <a:solidFill>
                <a:srgbClr val="000000"/>
              </a:solidFill>
              <a:latin typeface="Arial" panose="020B0604020202020204" pitchFamily="34" charset="0"/>
              <a:ea typeface="Poppins Bold"/>
              <a:cs typeface="Arial" panose="020B0604020202020204" pitchFamily="34" charset="0"/>
              <a:sym typeface="Poppins Bold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524000" y="1135538"/>
            <a:ext cx="11118780" cy="7611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000" b="1" smtClean="0">
                <a:solidFill>
                  <a:srgbClr val="000000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KẾT LUẬN</a:t>
            </a:r>
            <a:endParaRPr lang="en-US" sz="4000" b="1">
              <a:solidFill>
                <a:srgbClr val="000000"/>
              </a:solidFill>
              <a:latin typeface="Arial" panose="020B0604020202020204" pitchFamily="34" charset="0"/>
              <a:ea typeface="Poppins Bold"/>
              <a:cs typeface="Arial" panose="020B0604020202020204" pitchFamily="34" charset="0"/>
              <a:sym typeface="Poppins Bold"/>
            </a:endParaRPr>
          </a:p>
        </p:txBody>
      </p:sp>
      <p:grpSp>
        <p:nvGrpSpPr>
          <p:cNvPr id="23" name="Group 17"/>
          <p:cNvGrpSpPr/>
          <p:nvPr/>
        </p:nvGrpSpPr>
        <p:grpSpPr>
          <a:xfrm>
            <a:off x="12447804" y="2069685"/>
            <a:ext cx="5776619" cy="5776619"/>
            <a:chOff x="0" y="0"/>
            <a:chExt cx="812800" cy="812800"/>
          </a:xfrm>
        </p:grpSpPr>
        <p:sp>
          <p:nvSpPr>
            <p:cNvPr id="24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5" name="TextBox 1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40" name="Rounded Rectangle 39"/>
          <p:cNvSpPr/>
          <p:nvPr/>
        </p:nvSpPr>
        <p:spPr>
          <a:xfrm>
            <a:off x="685800" y="2388954"/>
            <a:ext cx="12115800" cy="7097946"/>
          </a:xfrm>
          <a:prstGeom prst="roundRect">
            <a:avLst/>
          </a:prstGeom>
          <a:noFill/>
          <a:ln w="28575" cap="flat" cmpd="sng" algn="ctr">
            <a:solidFill>
              <a:schemeClr val="accent1"/>
            </a:solidFill>
            <a:prstDash val="lgDash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 3"/>
          <p:cNvSpPr/>
          <p:nvPr/>
        </p:nvSpPr>
        <p:spPr>
          <a:xfrm>
            <a:off x="13095374" y="6385114"/>
            <a:ext cx="4616520" cy="3874672"/>
          </a:xfrm>
          <a:custGeom>
            <a:avLst/>
            <a:gdLst/>
            <a:ahLst/>
            <a:cxnLst/>
            <a:rect l="l" t="t" r="r" b="b"/>
            <a:pathLst>
              <a:path w="8999267" h="7608472">
                <a:moveTo>
                  <a:pt x="0" y="0"/>
                </a:moveTo>
                <a:lnTo>
                  <a:pt x="8999267" y="0"/>
                </a:lnTo>
                <a:lnTo>
                  <a:pt x="8999267" y="7608472"/>
                </a:lnTo>
                <a:lnTo>
                  <a:pt x="0" y="76084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431471" y="723900"/>
            <a:ext cx="12649200" cy="17184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000" b="1" smtClean="0">
                <a:solidFill>
                  <a:srgbClr val="000000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ĐỀ XUẤT CHIẾN LƯỢC TĂNG DOANH THU, LỢI NHUẬN &amp; MỞ RỘNG THỊ TRƯỜNG</a:t>
            </a:r>
            <a:endParaRPr lang="en-US" sz="4000" b="1">
              <a:solidFill>
                <a:srgbClr val="000000"/>
              </a:solidFill>
              <a:latin typeface="Arial" panose="020B0604020202020204" pitchFamily="34" charset="0"/>
              <a:ea typeface="Poppins Bold"/>
              <a:cs typeface="Arial" panose="020B0604020202020204" pitchFamily="34" charset="0"/>
              <a:sym typeface="Poppins Bold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371600" y="2708643"/>
            <a:ext cx="15316200" cy="71096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b="1" smtClean="0">
                <a:latin typeface="Arial" panose="020B0604020202020204" pitchFamily="34" charset="0"/>
                <a:cs typeface="Arial" panose="020B0604020202020204" pitchFamily="34" charset="0"/>
              </a:rPr>
              <a:t>Đ</a:t>
            </a:r>
            <a:r>
              <a:rPr lang="vi-VN" sz="2000" b="1" smtClean="0">
                <a:latin typeface="Arial" panose="020B0604020202020204" pitchFamily="34" charset="0"/>
                <a:cs typeface="Arial" panose="020B0604020202020204" pitchFamily="34" charset="0"/>
              </a:rPr>
              <a:t>ẩy mạnh quảng cáo </a:t>
            </a:r>
            <a:r>
              <a:rPr lang="vi-VN" sz="2000" smtClean="0">
                <a:latin typeface="Arial" panose="020B0604020202020204" pitchFamily="34" charset="0"/>
                <a:cs typeface="Arial" panose="020B0604020202020204" pitchFamily="34" charset="0"/>
              </a:rPr>
              <a:t>và tăng tồn kho trước thời gian</a:t>
            </a:r>
            <a:r>
              <a:rPr lang="en-US" sz="200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smtClean="0">
                <a:latin typeface="Arial" panose="020B0604020202020204" pitchFamily="34" charset="0"/>
                <a:cs typeface="Arial" panose="020B0604020202020204" pitchFamily="34" charset="0"/>
              </a:rPr>
              <a:t>mùa cao điểm </a:t>
            </a:r>
            <a:r>
              <a:rPr lang="en-US" sz="2000" smtClean="0">
                <a:latin typeface="Arial" panose="020B0604020202020204" pitchFamily="34" charset="0"/>
                <a:cs typeface="Arial" panose="020B0604020202020204" pitchFamily="34" charset="0"/>
              </a:rPr>
              <a:t>để tối đa hóa doanh thu.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b="1" smtClean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vi-VN" sz="2000" b="1" smtClean="0">
                <a:latin typeface="Arial" panose="020B0604020202020204" pitchFamily="34" charset="0"/>
                <a:cs typeface="Arial" panose="020B0604020202020204" pitchFamily="34" charset="0"/>
              </a:rPr>
              <a:t>hạy chương trình khuyến mãi </a:t>
            </a:r>
            <a:r>
              <a:rPr lang="vi-VN" sz="2000" smtClean="0">
                <a:latin typeface="Arial" panose="020B0604020202020204" pitchFamily="34" charset="0"/>
                <a:cs typeface="Arial" panose="020B0604020202020204" pitchFamily="34" charset="0"/>
              </a:rPr>
              <a:t>vào </a:t>
            </a:r>
            <a:r>
              <a:rPr lang="en-US" sz="2000" smtClean="0">
                <a:latin typeface="Arial" panose="020B0604020202020204" pitchFamily="34" charset="0"/>
                <a:cs typeface="Arial" panose="020B0604020202020204" pitchFamily="34" charset="0"/>
              </a:rPr>
              <a:t>ngày</a:t>
            </a:r>
            <a:r>
              <a:rPr lang="vi-VN" sz="2000" smtClean="0">
                <a:latin typeface="Arial" panose="020B0604020202020204" pitchFamily="34" charset="0"/>
                <a:cs typeface="Arial" panose="020B0604020202020204" pitchFamily="34" charset="0"/>
              </a:rPr>
              <a:t> thấp điểm</a:t>
            </a:r>
            <a:r>
              <a:rPr lang="en-US" sz="200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smtClean="0">
                <a:latin typeface="Arial" panose="020B0604020202020204" pitchFamily="34" charset="0"/>
                <a:cs typeface="Arial" panose="020B0604020202020204" pitchFamily="34" charset="0"/>
              </a:rPr>
              <a:t>2 ngày cuối tuần</a:t>
            </a:r>
            <a:r>
              <a:rPr lang="vi-VN" sz="2000" b="1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000" smtClean="0">
                <a:latin typeface="Arial" panose="020B0604020202020204" pitchFamily="34" charset="0"/>
                <a:cs typeface="Arial" panose="020B0604020202020204" pitchFamily="34" charset="0"/>
              </a:rPr>
              <a:t>để </a:t>
            </a:r>
            <a:r>
              <a:rPr lang="en-US" sz="2000" smtClean="0">
                <a:latin typeface="Arial" panose="020B0604020202020204" pitchFamily="34" charset="0"/>
                <a:cs typeface="Arial" panose="020B0604020202020204" pitchFamily="34" charset="0"/>
              </a:rPr>
              <a:t>tăng lượng khách hàng.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b="1" smtClean="0">
                <a:latin typeface="Arial" panose="020B0604020202020204" pitchFamily="34" charset="0"/>
                <a:cs typeface="Arial" panose="020B0604020202020204" pitchFamily="34" charset="0"/>
              </a:rPr>
              <a:t>Xây dựng chính sách ưu đãi</a:t>
            </a:r>
            <a:r>
              <a:rPr lang="en-US" sz="200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000" b="1" smtClean="0">
                <a:latin typeface="Arial" panose="020B0604020202020204" pitchFamily="34" charset="0"/>
                <a:cs typeface="Arial" panose="020B0604020202020204" pitchFamily="34" charset="0"/>
              </a:rPr>
              <a:t>chính sách thành viên cho nhóm khách hàng chủ lực </a:t>
            </a:r>
            <a:r>
              <a:rPr lang="en-US" sz="2000" smtClean="0">
                <a:latin typeface="Arial" panose="020B0604020202020204" pitchFamily="34" charset="0"/>
                <a:cs typeface="Arial" panose="020B0604020202020204" pitchFamily="34" charset="0"/>
              </a:rPr>
              <a:t>là cosumer như tích điểm tặng quà, ưu tiên trong giao hàng, </a:t>
            </a:r>
            <a:r>
              <a:rPr lang="vi-VN" sz="2000">
                <a:cs typeface="Arial" panose="020B0604020202020204" pitchFamily="34" charset="0"/>
              </a:rPr>
              <a:t>Ưu đãi cho đơn hàng có giá </a:t>
            </a:r>
            <a:r>
              <a:rPr lang="vi-VN" sz="2000">
                <a:cs typeface="Arial" panose="020B0604020202020204" pitchFamily="34" charset="0"/>
              </a:rPr>
              <a:t>trị </a:t>
            </a:r>
            <a:r>
              <a:rPr lang="vi-VN" sz="2000" smtClean="0">
                <a:cs typeface="Arial" panose="020B0604020202020204" pitchFamily="34" charset="0"/>
              </a:rPr>
              <a:t>cao</a:t>
            </a:r>
            <a:r>
              <a:rPr lang="en-US" sz="2000" smtClean="0">
                <a:cs typeface="Arial" panose="020B0604020202020204" pitchFamily="34" charset="0"/>
              </a:rPr>
              <a:t> </a:t>
            </a:r>
            <a:r>
              <a:rPr lang="en-US" sz="2000" smtClean="0">
                <a:latin typeface="Arial" panose="020B0604020202020204" pitchFamily="34" charset="0"/>
                <a:cs typeface="Arial" panose="020B0604020202020204" pitchFamily="34" charset="0"/>
              </a:rPr>
              <a:t>khi là thành viên vàng, bạc , kim cương….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vi-VN" sz="2000" b="1">
                <a:cs typeface="Arial" panose="020B0604020202020204" pitchFamily="34" charset="0"/>
              </a:rPr>
              <a:t>Chạy chiến dịch marketing tập trung vào sản phẩm bán chạy </a:t>
            </a:r>
            <a:r>
              <a:rPr lang="vi-VN" sz="2000">
                <a:cs typeface="Arial" panose="020B0604020202020204" pitchFamily="34" charset="0"/>
              </a:rPr>
              <a:t>và lợi nhuận cao thay vì đại trà.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vi-VN" sz="2000" b="1">
                <a:cs typeface="Arial" panose="020B0604020202020204" pitchFamily="34" charset="0"/>
              </a:rPr>
              <a:t>Cung cấp gói combo </a:t>
            </a:r>
            <a:r>
              <a:rPr lang="vi-VN" sz="2000">
                <a:cs typeface="Arial" panose="020B0604020202020204" pitchFamily="34" charset="0"/>
              </a:rPr>
              <a:t>để khuyến khích khách hàng mua nhiều </a:t>
            </a:r>
            <a:r>
              <a:rPr lang="vi-VN" sz="2000">
                <a:cs typeface="Arial" panose="020B0604020202020204" pitchFamily="34" charset="0"/>
              </a:rPr>
              <a:t>hơn</a:t>
            </a:r>
            <a:r>
              <a:rPr lang="vi-VN" sz="2000" smtClean="0">
                <a:cs typeface="Arial" panose="020B0604020202020204" pitchFamily="34" charset="0"/>
              </a:rPr>
              <a:t>.</a:t>
            </a:r>
            <a:endParaRPr lang="en-US" sz="200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smtClean="0">
                <a:latin typeface="Arial" panose="020B0604020202020204" pitchFamily="34" charset="0"/>
                <a:cs typeface="Arial" panose="020B0604020202020204" pitchFamily="34" charset="0"/>
              </a:rPr>
              <a:t>Đề xuất </a:t>
            </a:r>
            <a:r>
              <a:rPr lang="en-US" sz="2000" b="1" smtClean="0">
                <a:latin typeface="Arial" panose="020B0604020202020204" pitchFamily="34" charset="0"/>
                <a:cs typeface="Arial" panose="020B0604020202020204" pitchFamily="34" charset="0"/>
              </a:rPr>
              <a:t>mở rộng khách hàng thị trường Tây Mỹ ( khu vực màu xanh)</a:t>
            </a:r>
            <a:r>
              <a:rPr lang="en-US" sz="2000" smtClean="0">
                <a:latin typeface="Arial" panose="020B0604020202020204" pitchFamily="34" charset="0"/>
                <a:cs typeface="Arial" panose="020B0604020202020204" pitchFamily="34" charset="0"/>
              </a:rPr>
              <a:t> như  sau:</a:t>
            </a:r>
          </a:p>
          <a:p>
            <a:pPr marL="800100" lvl="1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b="1">
                <a:latin typeface="Arial" panose="020B0604020202020204" pitchFamily="34" charset="0"/>
                <a:cs typeface="Arial" panose="020B0604020202020204" pitchFamily="34" charset="0"/>
              </a:rPr>
              <a:t>Đ</a:t>
            </a:r>
            <a:r>
              <a:rPr lang="en-US" sz="2000" b="1" smtClean="0">
                <a:latin typeface="Arial" panose="020B0604020202020204" pitchFamily="34" charset="0"/>
                <a:cs typeface="Arial" panose="020B0604020202020204" pitchFamily="34" charset="0"/>
              </a:rPr>
              <a:t>ẩy </a:t>
            </a:r>
            <a:r>
              <a:rPr lang="en-US" sz="2000" b="1">
                <a:latin typeface="Arial" panose="020B0604020202020204" pitchFamily="34" charset="0"/>
                <a:cs typeface="Arial" panose="020B0604020202020204" pitchFamily="34" charset="0"/>
              </a:rPr>
              <a:t>mạnh chiến dịch quảng cáo, </a:t>
            </a:r>
            <a:r>
              <a:rPr lang="en-US" sz="2000" b="1">
                <a:latin typeface="Arial" panose="020B0604020202020204" pitchFamily="34" charset="0"/>
                <a:cs typeface="Arial" panose="020B0604020202020204" pitchFamily="34" charset="0"/>
              </a:rPr>
              <a:t>marketing </a:t>
            </a:r>
            <a:r>
              <a:rPr lang="en-US" sz="2000" smtClean="0">
                <a:latin typeface="Arial" panose="020B0604020202020204" pitchFamily="34" charset="0"/>
                <a:cs typeface="Arial" panose="020B0604020202020204" pitchFamily="34" charset="0"/>
              </a:rPr>
              <a:t>tại khu vực Tây Mỹ</a:t>
            </a:r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vi-VN" sz="2000" b="1" smtClean="0">
                <a:latin typeface="Arial" panose="020B0604020202020204" pitchFamily="34" charset="0"/>
                <a:cs typeface="Arial" panose="020B0604020202020204" pitchFamily="34" charset="0"/>
              </a:rPr>
              <a:t>Hợp </a:t>
            </a:r>
            <a:r>
              <a:rPr lang="vi-VN" sz="2000" b="1">
                <a:latin typeface="Arial" panose="020B0604020202020204" pitchFamily="34" charset="0"/>
                <a:cs typeface="Arial" panose="020B0604020202020204" pitchFamily="34" charset="0"/>
              </a:rPr>
              <a:t>tác với đối tác địa phương </a:t>
            </a:r>
            <a:r>
              <a:rPr lang="vi-VN" sz="2000">
                <a:latin typeface="Arial" panose="020B0604020202020204" pitchFamily="34" charset="0"/>
                <a:cs typeface="Arial" panose="020B0604020202020204" pitchFamily="34" charset="0"/>
              </a:rPr>
              <a:t>để tăng </a:t>
            </a:r>
            <a:r>
              <a:rPr lang="vi-VN" sz="2000">
                <a:latin typeface="Arial" panose="020B0604020202020204" pitchFamily="34" charset="0"/>
                <a:cs typeface="Arial" panose="020B0604020202020204" pitchFamily="34" charset="0"/>
              </a:rPr>
              <a:t>độ </a:t>
            </a:r>
            <a:r>
              <a:rPr lang="en-US" sz="2000" smtClean="0">
                <a:latin typeface="Arial" panose="020B0604020202020204" pitchFamily="34" charset="0"/>
                <a:cs typeface="Arial" panose="020B0604020202020204" pitchFamily="34" charset="0"/>
              </a:rPr>
              <a:t>nhận diện và độ phủ thị trường.</a:t>
            </a:r>
          </a:p>
          <a:p>
            <a:pPr marL="800100" lvl="1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vi-VN" sz="2000" b="1" smtClean="0">
                <a:latin typeface="Arial" panose="020B0604020202020204" pitchFamily="34" charset="0"/>
                <a:cs typeface="Arial" panose="020B0604020202020204" pitchFamily="34" charset="0"/>
              </a:rPr>
              <a:t>Áp</a:t>
            </a:r>
            <a:r>
              <a:rPr lang="en-US" sz="2000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000" b="1" smtClean="0">
                <a:latin typeface="Arial" panose="020B0604020202020204" pitchFamily="34" charset="0"/>
                <a:cs typeface="Arial" panose="020B0604020202020204" pitchFamily="34" charset="0"/>
              </a:rPr>
              <a:t>dụng</a:t>
            </a:r>
            <a:r>
              <a:rPr lang="en-US" sz="2000" b="1" smtClean="0">
                <a:latin typeface="Arial" panose="020B0604020202020204" pitchFamily="34" charset="0"/>
                <a:cs typeface="Arial" panose="020B0604020202020204" pitchFamily="34" charset="0"/>
              </a:rPr>
              <a:t> các </a:t>
            </a:r>
            <a:r>
              <a:rPr lang="vi-VN" sz="2000" b="1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000" b="1">
                <a:latin typeface="Arial" panose="020B0604020202020204" pitchFamily="34" charset="0"/>
                <a:cs typeface="Arial" panose="020B0604020202020204" pitchFamily="34" charset="0"/>
              </a:rPr>
              <a:t>ưu đãi mạnh </a:t>
            </a:r>
            <a:r>
              <a:rPr lang="vi-VN" sz="2000">
                <a:latin typeface="Arial" panose="020B0604020202020204" pitchFamily="34" charset="0"/>
                <a:cs typeface="Arial" panose="020B0604020202020204" pitchFamily="34" charset="0"/>
              </a:rPr>
              <a:t>hơn để kích thích nhu cầu mua hàng </a:t>
            </a:r>
            <a:r>
              <a:rPr lang="vi-VN" sz="2000">
                <a:latin typeface="Arial" panose="020B0604020202020204" pitchFamily="34" charset="0"/>
                <a:cs typeface="Arial" panose="020B0604020202020204" pitchFamily="34" charset="0"/>
              </a:rPr>
              <a:t>ban </a:t>
            </a:r>
            <a:r>
              <a:rPr lang="vi-VN" sz="2000" smtClean="0">
                <a:latin typeface="Arial" panose="020B0604020202020204" pitchFamily="34" charset="0"/>
                <a:cs typeface="Arial" panose="020B0604020202020204" pitchFamily="34" charset="0"/>
              </a:rPr>
              <a:t>đầu</a:t>
            </a:r>
            <a:r>
              <a:rPr lang="en-US" sz="2000" smtClean="0">
                <a:latin typeface="Arial" panose="020B0604020202020204" pitchFamily="34" charset="0"/>
                <a:cs typeface="Arial" panose="020B0604020202020204" pitchFamily="34" charset="0"/>
              </a:rPr>
              <a:t> tại đây.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vi-VN" sz="2000" b="1"/>
              <a:t>Xây dựng chiến lược bán </a:t>
            </a:r>
            <a:r>
              <a:rPr lang="vi-VN" sz="2000"/>
              <a:t>hàng cá nhân hóa dựa trên dữ liệu hành vi khách </a:t>
            </a:r>
            <a:r>
              <a:rPr lang="vi-VN" sz="2000"/>
              <a:t>hàng</a:t>
            </a:r>
            <a:r>
              <a:rPr lang="vi-VN" sz="2000" smtClean="0"/>
              <a:t>.</a:t>
            </a:r>
            <a:endParaRPr lang="en-US" sz="2000" smtClean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vi-VN" sz="2000" smtClean="0"/>
              <a:t>Dùng </a:t>
            </a:r>
            <a:r>
              <a:rPr lang="vi-VN" sz="2000"/>
              <a:t>phân tích dữ liệu để </a:t>
            </a:r>
            <a:r>
              <a:rPr lang="vi-VN" sz="2000" b="1"/>
              <a:t>xác định mức giá </a:t>
            </a:r>
            <a:r>
              <a:rPr lang="vi-VN" sz="2000" b="1"/>
              <a:t>tối </a:t>
            </a:r>
            <a:r>
              <a:rPr lang="vi-VN" sz="2000" b="1" smtClean="0"/>
              <a:t>ưu</a:t>
            </a:r>
            <a:r>
              <a:rPr lang="en-US" sz="2000" b="1" smtClean="0"/>
              <a:t> </a:t>
            </a:r>
            <a:r>
              <a:rPr lang="vi-VN" sz="2000" b="1"/>
              <a:t>và khuyến mãi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vi-VN" sz="2000" smtClean="0"/>
              <a:t>Áp </a:t>
            </a:r>
            <a:r>
              <a:rPr lang="vi-VN" sz="2000"/>
              <a:t>dụng </a:t>
            </a:r>
            <a:r>
              <a:rPr lang="vi-VN" sz="2000" b="1"/>
              <a:t>khuyến mãi theo từng phân khúc </a:t>
            </a:r>
            <a:r>
              <a:rPr lang="vi-VN" sz="2000"/>
              <a:t>khách </a:t>
            </a:r>
            <a:r>
              <a:rPr lang="vi-VN" sz="2000"/>
              <a:t>hàng </a:t>
            </a:r>
            <a:endParaRPr lang="en-US" sz="2000" smtClean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vi-VN" sz="2000" smtClean="0"/>
              <a:t>Kiểm </a:t>
            </a:r>
            <a:r>
              <a:rPr lang="vi-VN" sz="2000"/>
              <a:t>tra hiệu quả của các chương trình khuyến mãi và điều chỉnh theo phản hồi của </a:t>
            </a:r>
            <a:r>
              <a:rPr lang="vi-VN" sz="2000"/>
              <a:t>khách </a:t>
            </a:r>
            <a:r>
              <a:rPr lang="vi-VN" sz="2000" smtClean="0"/>
              <a:t>hàng</a:t>
            </a:r>
            <a:r>
              <a:rPr lang="en-US" sz="2000" smtClean="0"/>
              <a:t> </a:t>
            </a:r>
            <a:r>
              <a:rPr lang="en-US" sz="2000" smtClean="0">
                <a:latin typeface="Arial" panose="020B0604020202020204" pitchFamily="34" charset="0"/>
                <a:cs typeface="Arial" panose="020B0604020202020204" pitchFamily="34" charset="0"/>
              </a:rPr>
              <a:t>bằng phân tích dữ liệu</a:t>
            </a:r>
            <a:endParaRPr lang="vi-VN" sz="2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mtClean="0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8871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219398" y="2279949"/>
            <a:ext cx="11677025" cy="11677025"/>
          </a:xfrm>
          <a:custGeom>
            <a:avLst/>
            <a:gdLst/>
            <a:ahLst/>
            <a:cxnLst/>
            <a:rect l="l" t="t" r="r" b="b"/>
            <a:pathLst>
              <a:path w="11677025" h="11677025">
                <a:moveTo>
                  <a:pt x="0" y="0"/>
                </a:moveTo>
                <a:lnTo>
                  <a:pt x="11677024" y="0"/>
                </a:lnTo>
                <a:lnTo>
                  <a:pt x="11677024" y="11677025"/>
                </a:lnTo>
                <a:lnTo>
                  <a:pt x="0" y="116770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2000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8803568" y="2695874"/>
            <a:ext cx="8455732" cy="6072753"/>
          </a:xfrm>
          <a:custGeom>
            <a:avLst/>
            <a:gdLst/>
            <a:ahLst/>
            <a:cxnLst/>
            <a:rect l="l" t="t" r="r" b="b"/>
            <a:pathLst>
              <a:path w="8455732" h="6072753">
                <a:moveTo>
                  <a:pt x="0" y="0"/>
                </a:moveTo>
                <a:lnTo>
                  <a:pt x="8455732" y="0"/>
                </a:lnTo>
                <a:lnTo>
                  <a:pt x="8455732" y="6072753"/>
                </a:lnTo>
                <a:lnTo>
                  <a:pt x="0" y="60727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524000" y="3924300"/>
            <a:ext cx="6096645" cy="987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99"/>
              </a:lnSpc>
            </a:pPr>
            <a:r>
              <a:rPr lang="en-US" sz="5499" b="1" smtClean="0">
                <a:solidFill>
                  <a:srgbClr val="24508C"/>
                </a:solidFill>
                <a:latin typeface="Arial" panose="020B0604020202020204" pitchFamily="34" charset="0"/>
                <a:ea typeface="Montserrat Ultra-Bold"/>
                <a:cs typeface="Arial" panose="020B0604020202020204" pitchFamily="34" charset="0"/>
                <a:sym typeface="Montserrat Ultra-Bold"/>
              </a:rPr>
              <a:t>HỎI ĐÁP</a:t>
            </a:r>
            <a:endParaRPr lang="en-US" sz="5499" b="1">
              <a:solidFill>
                <a:srgbClr val="24508C"/>
              </a:solidFill>
              <a:latin typeface="Arial" panose="020B0604020202020204" pitchFamily="34" charset="0"/>
              <a:ea typeface="Montserrat Ultra-Bold"/>
              <a:cs typeface="Arial" panose="020B0604020202020204" pitchFamily="34" charset="0"/>
              <a:sym typeface="Montserrat Ultra-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660134" y="7268018"/>
            <a:ext cx="1696634" cy="1794517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3359"/>
              </a:lnSpc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2947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>
          <a:xfrm>
            <a:off x="8219398" y="2279949"/>
            <a:ext cx="11677025" cy="11677025"/>
          </a:xfrm>
          <a:custGeom>
            <a:avLst/>
            <a:gdLst/>
            <a:ahLst/>
            <a:cxnLst/>
            <a:rect l="l" t="t" r="r" b="b"/>
            <a:pathLst>
              <a:path w="11677025" h="11677025">
                <a:moveTo>
                  <a:pt x="0" y="0"/>
                </a:moveTo>
                <a:lnTo>
                  <a:pt x="11677024" y="0"/>
                </a:lnTo>
                <a:lnTo>
                  <a:pt x="11677024" y="11677025"/>
                </a:lnTo>
                <a:lnTo>
                  <a:pt x="0" y="116770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2000"/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9896475" y="1305873"/>
            <a:ext cx="6433259" cy="7675255"/>
          </a:xfrm>
          <a:custGeom>
            <a:avLst/>
            <a:gdLst/>
            <a:ahLst/>
            <a:cxnLst/>
            <a:rect l="l" t="t" r="r" b="b"/>
            <a:pathLst>
              <a:path w="6433259" h="7675255">
                <a:moveTo>
                  <a:pt x="0" y="0"/>
                </a:moveTo>
                <a:lnTo>
                  <a:pt x="6433259" y="0"/>
                </a:lnTo>
                <a:lnTo>
                  <a:pt x="6433259" y="7675254"/>
                </a:lnTo>
                <a:lnTo>
                  <a:pt x="0" y="767525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xmlns="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625287" y="1324221"/>
            <a:ext cx="7518713" cy="20166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466"/>
              </a:lnSpc>
            </a:pPr>
            <a:r>
              <a:rPr lang="en-US" sz="11761" b="1">
                <a:solidFill>
                  <a:srgbClr val="24508C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THANK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625569" y="2794581"/>
            <a:ext cx="5047460" cy="20158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466"/>
              </a:lnSpc>
            </a:pPr>
            <a:r>
              <a:rPr lang="en-US" sz="11761" b="1">
                <a:solidFill>
                  <a:srgbClr val="24508C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YOU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2135949" y="8214218"/>
            <a:ext cx="1343160" cy="1343160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3660850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3"/>
          <p:cNvSpPr/>
          <p:nvPr/>
        </p:nvSpPr>
        <p:spPr>
          <a:xfrm>
            <a:off x="9935992" y="1748476"/>
            <a:ext cx="7393405" cy="6321361"/>
          </a:xfrm>
          <a:custGeom>
            <a:avLst/>
            <a:gdLst/>
            <a:ahLst/>
            <a:cxnLst/>
            <a:rect l="l" t="t" r="r" b="b"/>
            <a:pathLst>
              <a:path w="7393405" h="6321361">
                <a:moveTo>
                  <a:pt x="0" y="0"/>
                </a:moveTo>
                <a:lnTo>
                  <a:pt x="7393405" y="0"/>
                </a:lnTo>
                <a:lnTo>
                  <a:pt x="7393405" y="6321361"/>
                </a:lnTo>
                <a:lnTo>
                  <a:pt x="0" y="63213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10"/>
          <p:cNvSpPr txBox="1"/>
          <p:nvPr/>
        </p:nvSpPr>
        <p:spPr>
          <a:xfrm>
            <a:off x="1028700" y="885825"/>
            <a:ext cx="8115300" cy="784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 b="1" smtClean="0">
                <a:solidFill>
                  <a:srgbClr val="000000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GIỚI THIỆU</a:t>
            </a:r>
            <a:endParaRPr lang="en-US" sz="4800" b="1">
              <a:solidFill>
                <a:srgbClr val="000000"/>
              </a:solidFill>
              <a:latin typeface="Arial" panose="020B0604020202020204" pitchFamily="34" charset="0"/>
              <a:ea typeface="Poppins Bold"/>
              <a:cs typeface="Arial" panose="020B0604020202020204" pitchFamily="34" charset="0"/>
              <a:sym typeface="Poppins Bold"/>
            </a:endParaRPr>
          </a:p>
        </p:txBody>
      </p:sp>
      <p:sp>
        <p:nvSpPr>
          <p:cNvPr id="4" name="TextBox 11"/>
          <p:cNvSpPr txBox="1"/>
          <p:nvPr/>
        </p:nvSpPr>
        <p:spPr>
          <a:xfrm>
            <a:off x="1094722" y="2424850"/>
            <a:ext cx="8049278" cy="34881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3600" b="1" smtClean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Tổng quan Doanh nghiệp</a:t>
            </a:r>
          </a:p>
          <a:p>
            <a:pPr algn="l">
              <a:lnSpc>
                <a:spcPts val="2800"/>
              </a:lnSpc>
            </a:pPr>
            <a:endParaRPr lang="en-US" sz="3600" b="1" smtClean="0"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smtClean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Là cửa hàng bán lẻ trực tuyến 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smtClean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Có trụ sở chính tại Hoa Kỳ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smtClean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Lĩnh vực kinh doanh :</a:t>
            </a:r>
          </a:p>
          <a:p>
            <a:pPr marL="1257300" lvl="2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smtClean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Technology – Hàng công nghệ</a:t>
            </a:r>
          </a:p>
          <a:p>
            <a:pPr marL="1257300" lvl="2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smtClean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Furniture -  Nội thất</a:t>
            </a:r>
          </a:p>
          <a:p>
            <a:pPr marL="1257300" lvl="2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smtClean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Office Supplies – Văn phòng phẩm</a:t>
            </a:r>
            <a:endParaRPr lang="en-US" sz="2000"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</p:txBody>
      </p:sp>
      <p:sp>
        <p:nvSpPr>
          <p:cNvPr id="5" name="TextBox 11"/>
          <p:cNvSpPr txBox="1"/>
          <p:nvPr/>
        </p:nvSpPr>
        <p:spPr>
          <a:xfrm>
            <a:off x="1094722" y="6325770"/>
            <a:ext cx="8049278" cy="25648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3600" b="1" smtClean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Đối Tượng Khách Hàng</a:t>
            </a:r>
          </a:p>
          <a:p>
            <a:pPr algn="l">
              <a:lnSpc>
                <a:spcPts val="2800"/>
              </a:lnSpc>
            </a:pPr>
            <a:endParaRPr lang="en-US" sz="3600" b="1" smtClean="0"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smtClean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Hiện tại tệp khách hàng của siêu thị gồm 3 nhóm:</a:t>
            </a:r>
          </a:p>
          <a:p>
            <a:pPr marL="1257300" lvl="2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Consumer </a:t>
            </a:r>
            <a:r>
              <a:rPr lang="en-US" sz="2000" smtClean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- Khách </a:t>
            </a:r>
            <a:r>
              <a:rPr lang="en-US" sz="200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hàng cá </a:t>
            </a:r>
            <a:r>
              <a:rPr lang="en-US" sz="2000" smtClean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nhân</a:t>
            </a:r>
          </a:p>
          <a:p>
            <a:pPr marL="1257300" lvl="2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smtClean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Corporate - Doanh nghiệp</a:t>
            </a:r>
            <a:r>
              <a:rPr lang="en-US" sz="200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endParaRPr lang="en-US" sz="2000" smtClean="0"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  <a:p>
            <a:pPr marL="1257300" lvl="2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smtClean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Home </a:t>
            </a:r>
            <a:r>
              <a:rPr lang="en-US" sz="200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Office </a:t>
            </a:r>
            <a:r>
              <a:rPr lang="en-US" sz="2000" smtClean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– Hộ kinh doanh</a:t>
            </a:r>
            <a:endParaRPr lang="en-US" sz="2000"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4336869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371600" y="-8027092"/>
            <a:ext cx="20703384" cy="18597252"/>
            <a:chOff x="0" y="0"/>
            <a:chExt cx="27604511" cy="24796337"/>
          </a:xfrm>
        </p:grpSpPr>
        <p:sp>
          <p:nvSpPr>
            <p:cNvPr id="3" name="Freeform 3"/>
            <p:cNvSpPr/>
            <p:nvPr/>
          </p:nvSpPr>
          <p:spPr>
            <a:xfrm rot="3018939" flipV="1">
              <a:off x="2349214" y="4233919"/>
              <a:ext cx="17796310" cy="14463546"/>
            </a:xfrm>
            <a:custGeom>
              <a:avLst/>
              <a:gdLst/>
              <a:ahLst/>
              <a:cxnLst/>
              <a:rect l="l" t="t" r="r" b="b"/>
              <a:pathLst>
                <a:path w="17796310" h="14463546">
                  <a:moveTo>
                    <a:pt x="0" y="14463547"/>
                  </a:moveTo>
                  <a:lnTo>
                    <a:pt x="17796309" y="14463547"/>
                  </a:lnTo>
                  <a:lnTo>
                    <a:pt x="17796309" y="0"/>
                  </a:lnTo>
                  <a:lnTo>
                    <a:pt x="0" y="0"/>
                  </a:lnTo>
                  <a:lnTo>
                    <a:pt x="0" y="14463547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6685880" y="18900536"/>
              <a:ext cx="7570304" cy="3415224"/>
            </a:xfrm>
            <a:custGeom>
              <a:avLst/>
              <a:gdLst/>
              <a:ahLst/>
              <a:cxnLst/>
              <a:rect l="l" t="t" r="r" b="b"/>
              <a:pathLst>
                <a:path w="7570304" h="3415224">
                  <a:moveTo>
                    <a:pt x="0" y="0"/>
                  </a:moveTo>
                  <a:lnTo>
                    <a:pt x="7570304" y="0"/>
                  </a:lnTo>
                  <a:lnTo>
                    <a:pt x="7570304" y="3415224"/>
                  </a:lnTo>
                  <a:lnTo>
                    <a:pt x="0" y="34152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16685880" y="16335922"/>
              <a:ext cx="5510757" cy="2486092"/>
            </a:xfrm>
            <a:custGeom>
              <a:avLst/>
              <a:gdLst/>
              <a:ahLst/>
              <a:cxnLst/>
              <a:rect l="l" t="t" r="r" b="b"/>
              <a:pathLst>
                <a:path w="5510757" h="2486092">
                  <a:moveTo>
                    <a:pt x="0" y="0"/>
                  </a:moveTo>
                  <a:lnTo>
                    <a:pt x="5510757" y="0"/>
                  </a:lnTo>
                  <a:lnTo>
                    <a:pt x="5510757" y="2486092"/>
                  </a:lnTo>
                  <a:lnTo>
                    <a:pt x="0" y="24860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15419412" y="20044627"/>
              <a:ext cx="6041511" cy="2725533"/>
            </a:xfrm>
            <a:custGeom>
              <a:avLst/>
              <a:gdLst/>
              <a:ahLst/>
              <a:cxnLst/>
              <a:rect l="l" t="t" r="r" b="b"/>
              <a:pathLst>
                <a:path w="6041511" h="2725533">
                  <a:moveTo>
                    <a:pt x="0" y="0"/>
                  </a:moveTo>
                  <a:lnTo>
                    <a:pt x="6041512" y="0"/>
                  </a:lnTo>
                  <a:lnTo>
                    <a:pt x="6041512" y="2725534"/>
                  </a:lnTo>
                  <a:lnTo>
                    <a:pt x="0" y="27255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20034207" y="20405201"/>
              <a:ext cx="7570304" cy="3415224"/>
            </a:xfrm>
            <a:custGeom>
              <a:avLst/>
              <a:gdLst/>
              <a:ahLst/>
              <a:cxnLst/>
              <a:rect l="l" t="t" r="r" b="b"/>
              <a:pathLst>
                <a:path w="7570304" h="3415224">
                  <a:moveTo>
                    <a:pt x="0" y="0"/>
                  </a:moveTo>
                  <a:lnTo>
                    <a:pt x="7570304" y="0"/>
                  </a:lnTo>
                  <a:lnTo>
                    <a:pt x="7570304" y="3415224"/>
                  </a:lnTo>
                  <a:lnTo>
                    <a:pt x="0" y="34152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15499224" y="21774903"/>
              <a:ext cx="6697414" cy="3021434"/>
            </a:xfrm>
            <a:custGeom>
              <a:avLst/>
              <a:gdLst/>
              <a:ahLst/>
              <a:cxnLst/>
              <a:rect l="l" t="t" r="r" b="b"/>
              <a:pathLst>
                <a:path w="6697414" h="3021434">
                  <a:moveTo>
                    <a:pt x="0" y="0"/>
                  </a:moveTo>
                  <a:lnTo>
                    <a:pt x="6697413" y="0"/>
                  </a:lnTo>
                  <a:lnTo>
                    <a:pt x="6697413" y="3021434"/>
                  </a:lnTo>
                  <a:lnTo>
                    <a:pt x="0" y="30214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0" name="TextBox 10"/>
          <p:cNvSpPr txBox="1"/>
          <p:nvPr/>
        </p:nvSpPr>
        <p:spPr>
          <a:xfrm>
            <a:off x="1124110" y="1257300"/>
            <a:ext cx="8115300" cy="784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 b="1" smtClean="0">
                <a:solidFill>
                  <a:srgbClr val="000000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MỤC TIÊU PHÂN TÍCH</a:t>
            </a:r>
            <a:endParaRPr lang="en-US" sz="4800" b="1">
              <a:solidFill>
                <a:srgbClr val="000000"/>
              </a:solidFill>
              <a:latin typeface="Arial" panose="020B0604020202020204" pitchFamily="34" charset="0"/>
              <a:ea typeface="Poppins Bold"/>
              <a:cs typeface="Arial" panose="020B0604020202020204" pitchFamily="34" charset="0"/>
              <a:sym typeface="Poppins Bold"/>
            </a:endParaRPr>
          </a:p>
        </p:txBody>
      </p:sp>
      <p:sp>
        <p:nvSpPr>
          <p:cNvPr id="15" name="TextBox 11"/>
          <p:cNvSpPr txBox="1"/>
          <p:nvPr/>
        </p:nvSpPr>
        <p:spPr>
          <a:xfrm>
            <a:off x="1124110" y="3203181"/>
            <a:ext cx="9411185" cy="41549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smtClean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Phân </a:t>
            </a:r>
            <a:r>
              <a:rPr lang="vi-VN" sz="2000" smtClean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tích dữ liệu kinh doanh để nâng cao hoạt động</a:t>
            </a:r>
            <a:r>
              <a:rPr lang="en-US" sz="2000" smtClean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làm tăng doanh thu</a:t>
            </a:r>
            <a:r>
              <a:rPr lang="vi-VN" sz="2000" smtClean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và mở rộng tệp khách hàng. </a:t>
            </a:r>
            <a:endParaRPr lang="en-US" sz="2000" smtClean="0"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  <a:p>
            <a:pPr>
              <a:lnSpc>
                <a:spcPct val="150000"/>
              </a:lnSpc>
            </a:pPr>
            <a:r>
              <a:rPr lang="vi-VN" sz="2000" smtClean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Các chỉ số quan trọng cần theo dõi bao gồm:</a:t>
            </a:r>
            <a:endParaRPr lang="en-US" sz="2000" smtClean="0"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 smtClean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Doanh số và lợi nhuận qua các năm để đánh giá tốc độ tăng trưởng.</a:t>
            </a:r>
            <a:endParaRPr lang="en-US" sz="2000" smtClean="0"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 smtClean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Các sản phẩm bán chạy nhất để tối ưu hóa chiến lược </a:t>
            </a:r>
            <a:r>
              <a:rPr lang="en-US" sz="2000" smtClean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bán</a:t>
            </a:r>
            <a:r>
              <a:rPr lang="vi-VN" sz="2000" smtClean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hàng và quảng bá.</a:t>
            </a:r>
            <a:endParaRPr lang="en-US" sz="2000" smtClean="0"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  <a:p>
            <a:pPr>
              <a:lnSpc>
                <a:spcPct val="150000"/>
              </a:lnSpc>
            </a:pPr>
            <a:r>
              <a:rPr lang="en-US" sz="2000" smtClean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Nhận biết 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 smtClean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Xu hướng tăng trưởng khách hàng nhằm xác định hành vi mua sắm và mở rộng thị trường.</a:t>
            </a:r>
            <a:endParaRPr lang="en-US" sz="2000" smtClean="0"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smtClean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Dự báo doanh thu cho năm kế tiếp</a:t>
            </a:r>
            <a:endParaRPr lang="en-US" sz="2000"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</p:txBody>
      </p:sp>
      <p:sp>
        <p:nvSpPr>
          <p:cNvPr id="16" name="Freeform 3"/>
          <p:cNvSpPr/>
          <p:nvPr/>
        </p:nvSpPr>
        <p:spPr>
          <a:xfrm>
            <a:off x="11768653" y="4768968"/>
            <a:ext cx="6316039" cy="5178395"/>
          </a:xfrm>
          <a:custGeom>
            <a:avLst/>
            <a:gdLst/>
            <a:ahLst/>
            <a:cxnLst/>
            <a:rect l="l" t="t" r="r" b="b"/>
            <a:pathLst>
              <a:path w="8999267" h="7608472">
                <a:moveTo>
                  <a:pt x="0" y="0"/>
                </a:moveTo>
                <a:lnTo>
                  <a:pt x="8999267" y="0"/>
                </a:lnTo>
                <a:lnTo>
                  <a:pt x="8999267" y="7608472"/>
                </a:lnTo>
                <a:lnTo>
                  <a:pt x="0" y="760847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0"/>
          <p:cNvSpPr txBox="1"/>
          <p:nvPr/>
        </p:nvSpPr>
        <p:spPr>
          <a:xfrm>
            <a:off x="1219200" y="862012"/>
            <a:ext cx="8115300" cy="784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 b="1" smtClean="0">
                <a:solidFill>
                  <a:srgbClr val="000000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DATASET</a:t>
            </a:r>
            <a:endParaRPr lang="en-US" sz="4800" b="1">
              <a:solidFill>
                <a:srgbClr val="000000"/>
              </a:solidFill>
              <a:latin typeface="Arial" panose="020B0604020202020204" pitchFamily="34" charset="0"/>
              <a:ea typeface="Poppins Bold"/>
              <a:cs typeface="Arial" panose="020B0604020202020204" pitchFamily="34" charset="0"/>
              <a:sym typeface="Poppins Bold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724400" y="1228376"/>
            <a:ext cx="12112672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vi-VN" sz="2400" b="1">
                <a:latin typeface="Arial" panose="020B0604020202020204" pitchFamily="34" charset="0"/>
                <a:cs typeface="Arial" panose="020B0604020202020204" pitchFamily="34" charset="0"/>
              </a:rPr>
              <a:t>Nguồn dữ </a:t>
            </a:r>
            <a:r>
              <a:rPr lang="vi-VN" sz="2400" b="1" smtClean="0">
                <a:latin typeface="Arial" panose="020B0604020202020204" pitchFamily="34" charset="0"/>
                <a:cs typeface="Arial" panose="020B0604020202020204" pitchFamily="34" charset="0"/>
              </a:rPr>
              <a:t>liệu</a:t>
            </a:r>
            <a:endParaRPr lang="vi-VN" sz="2400" b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vi-VN" sz="2000" b="1">
                <a:latin typeface="Arial" panose="020B0604020202020204" pitchFamily="34" charset="0"/>
                <a:cs typeface="Arial" panose="020B0604020202020204" pitchFamily="34" charset="0"/>
              </a:rPr>
              <a:t>Nguồn: Kaggle.com</a:t>
            </a:r>
          </a:p>
          <a:p>
            <a:pPr>
              <a:lnSpc>
                <a:spcPct val="150000"/>
              </a:lnSpc>
            </a:pPr>
            <a:r>
              <a:rPr lang="vi-VN" sz="2000">
                <a:latin typeface="Arial" panose="020B0604020202020204" pitchFamily="34" charset="0"/>
                <a:cs typeface="Arial" panose="020B0604020202020204" pitchFamily="34" charset="0"/>
              </a:rPr>
              <a:t>Link dataset: </a:t>
            </a:r>
            <a:r>
              <a:rPr lang="vi-VN" sz="2000" i="1" u="sng">
                <a:cs typeface="Arial" panose="020B0604020202020204" pitchFamily="34" charset="0"/>
                <a:hlinkClick r:id="rId2"/>
              </a:rPr>
              <a:t>https://</a:t>
            </a:r>
            <a:r>
              <a:rPr lang="vi-VN" sz="2000" i="1" u="sng" smtClean="0">
                <a:cs typeface="Arial" panose="020B0604020202020204" pitchFamily="34" charset="0"/>
                <a:hlinkClick r:id="rId2"/>
              </a:rPr>
              <a:t>www.kaggle.com/datasets/ishanshrivastava28/superstore-sales</a:t>
            </a:r>
            <a:endParaRPr lang="en-US" sz="2000" i="1" u="sng" smtClean="0"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vi-VN" sz="2000" smtClean="0">
                <a:latin typeface="Arial" panose="020B0604020202020204" pitchFamily="34" charset="0"/>
                <a:cs typeface="Arial" panose="020B0604020202020204" pitchFamily="34" charset="0"/>
              </a:rPr>
              <a:t>Mô </a:t>
            </a:r>
            <a:r>
              <a:rPr lang="vi-VN" sz="2000">
                <a:latin typeface="Arial" panose="020B0604020202020204" pitchFamily="34" charset="0"/>
                <a:cs typeface="Arial" panose="020B0604020202020204" pitchFamily="34" charset="0"/>
              </a:rPr>
              <a:t>tả: Dữ liệu bán hàng của </a:t>
            </a:r>
            <a:r>
              <a:rPr lang="en-US" sz="2000" smtClean="0">
                <a:latin typeface="Arial" panose="020B0604020202020204" pitchFamily="34" charset="0"/>
                <a:cs typeface="Arial" panose="020B0604020202020204" pitchFamily="34" charset="0"/>
              </a:rPr>
              <a:t>siêu thị</a:t>
            </a:r>
            <a:r>
              <a:rPr lang="vi-VN" sz="200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vi-VN" sz="2000">
                <a:latin typeface="Arial" panose="020B0604020202020204" pitchFamily="34" charset="0"/>
                <a:cs typeface="Arial" panose="020B0604020202020204" pitchFamily="34" charset="0"/>
              </a:rPr>
              <a:t>bao gồm thông tin về đơn hàng, khách hàng, sản phẩm, khu vực và lợi </a:t>
            </a:r>
            <a:r>
              <a:rPr lang="vi-VN" sz="2000" smtClean="0">
                <a:latin typeface="Arial" panose="020B0604020202020204" pitchFamily="34" charset="0"/>
                <a:cs typeface="Arial" panose="020B0604020202020204" pitchFamily="34" charset="0"/>
              </a:rPr>
              <a:t>nhuận…</a:t>
            </a:r>
            <a:r>
              <a:rPr lang="en-US" sz="2000" smtClean="0">
                <a:latin typeface="Arial" panose="020B0604020202020204" pitchFamily="34" charset="0"/>
                <a:cs typeface="Arial" panose="020B0604020202020204" pitchFamily="34" charset="0"/>
              </a:rPr>
              <a:t>..</a:t>
            </a:r>
          </a:p>
          <a:p>
            <a:pPr>
              <a:lnSpc>
                <a:spcPct val="150000"/>
              </a:lnSpc>
            </a:pPr>
            <a:r>
              <a:rPr lang="vi-VN" sz="2000">
                <a:latin typeface="Arial" panose="020B0604020202020204" pitchFamily="34" charset="0"/>
                <a:cs typeface="Arial" panose="020B0604020202020204" pitchFamily="34" charset="0"/>
              </a:rPr>
              <a:t>Dữ liệu bao gồm 9.994 bản ghi với 21 cột, trong đó có các thông tin quan trọng như:</a:t>
            </a:r>
          </a:p>
          <a:p>
            <a:pPr>
              <a:lnSpc>
                <a:spcPct val="150000"/>
              </a:lnSpc>
            </a:pPr>
            <a:endParaRPr lang="vi-VN" sz="160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859" y="2617755"/>
            <a:ext cx="4257655" cy="454969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621660" y="4305129"/>
            <a:ext cx="9525000" cy="3416320"/>
          </a:xfrm>
          <a:prstGeom prst="rect">
            <a:avLst/>
          </a:prstGeom>
        </p:spPr>
        <p:txBody>
          <a:bodyPr wrap="square" numCol="2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 b="1" smtClean="0"/>
              <a:t>Order </a:t>
            </a:r>
            <a:r>
              <a:rPr lang="vi-VN" sz="2000" b="1"/>
              <a:t>ID: Thông tin đơn </a:t>
            </a:r>
            <a:r>
              <a:rPr lang="vi-VN" sz="2000" b="1" smtClean="0"/>
              <a:t>hàng</a:t>
            </a:r>
            <a:r>
              <a:rPr lang="en-US" sz="2000" b="1" smtClean="0"/>
              <a:t> </a:t>
            </a:r>
            <a:endParaRPr lang="vi-VN" sz="2000" b="1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 b="1"/>
              <a:t>Order Date: Ngày đặt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/>
              <a:t>Ship Date: Ngày ship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/>
              <a:t>Ship Mode: Phương thức giao hàng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 b="1"/>
              <a:t>Customer ID: Mã khách hàng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/>
              <a:t>Customer Name: Tên khách hàng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/>
              <a:t>Segment: Loại khách </a:t>
            </a:r>
            <a:r>
              <a:rPr lang="vi-VN" sz="2000" smtClean="0"/>
              <a:t>hàng</a:t>
            </a:r>
            <a:endParaRPr lang="vi-VN" sz="2000"/>
          </a:p>
        </p:txBody>
      </p:sp>
      <p:sp>
        <p:nvSpPr>
          <p:cNvPr id="7" name="Rectangle 6"/>
          <p:cNvSpPr/>
          <p:nvPr/>
        </p:nvSpPr>
        <p:spPr>
          <a:xfrm>
            <a:off x="9144000" y="4305129"/>
            <a:ext cx="6339385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/>
              <a:t>Country: Quốc gia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 b="1"/>
              <a:t>City: Thành phố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 b="1"/>
              <a:t>State: Bang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/>
              <a:t>Region: Khu vực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 b="1"/>
              <a:t>Product ID: Mã sản phẩm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/>
              <a:t>Product Name: Tên sản </a:t>
            </a:r>
            <a:r>
              <a:rPr lang="vi-VN" sz="2000" smtClean="0"/>
              <a:t>phẩm</a:t>
            </a:r>
            <a:endParaRPr lang="vi-VN" sz="2000"/>
          </a:p>
        </p:txBody>
      </p:sp>
      <p:sp>
        <p:nvSpPr>
          <p:cNvPr id="8" name="Rectangle 7"/>
          <p:cNvSpPr/>
          <p:nvPr/>
        </p:nvSpPr>
        <p:spPr>
          <a:xfrm>
            <a:off x="13303132" y="4242756"/>
            <a:ext cx="4984868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 b="1"/>
              <a:t>Category: Danh mục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 b="1"/>
              <a:t>Sub-Category: Danh mục con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 b="1"/>
              <a:t>Sales: Doanh thu </a:t>
            </a:r>
            <a:endParaRPr lang="en-US" sz="2000" b="1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 smtClean="0"/>
              <a:t>Quantity</a:t>
            </a:r>
            <a:r>
              <a:rPr lang="vi-VN" sz="2000"/>
              <a:t>: Số lượng sản phẩm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/>
              <a:t>Discount: Giảm giá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 b="1"/>
              <a:t>Profit: Lợi nhuận</a:t>
            </a:r>
          </a:p>
        </p:txBody>
      </p:sp>
    </p:spTree>
    <p:extLst>
      <p:ext uri="{BB962C8B-B14F-4D97-AF65-F5344CB8AC3E}">
        <p14:creationId xmlns:p14="http://schemas.microsoft.com/office/powerpoint/2010/main" val="17624386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0"/>
          <p:cNvSpPr txBox="1"/>
          <p:nvPr/>
        </p:nvSpPr>
        <p:spPr>
          <a:xfrm>
            <a:off x="1028699" y="885825"/>
            <a:ext cx="9326607" cy="8592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 b="1" smtClean="0">
                <a:solidFill>
                  <a:srgbClr val="000000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PHƯƠNG PHÁP THỰC HIỆN</a:t>
            </a:r>
            <a:endParaRPr lang="en-US" sz="4800" b="1">
              <a:solidFill>
                <a:srgbClr val="000000"/>
              </a:solidFill>
              <a:latin typeface="Arial" panose="020B0604020202020204" pitchFamily="34" charset="0"/>
              <a:ea typeface="Poppins Bold"/>
              <a:cs typeface="Arial" panose="020B0604020202020204" pitchFamily="34" charset="0"/>
              <a:sym typeface="Poppins Bold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6600" y="3303176"/>
            <a:ext cx="2110923" cy="215664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276600" y="5459823"/>
            <a:ext cx="2209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smtClean="0"/>
              <a:t>Datasource</a:t>
            </a:r>
          </a:p>
          <a:p>
            <a:pPr algn="ctr"/>
            <a:r>
              <a:rPr lang="en-US" smtClean="0"/>
              <a:t>Kaggle</a:t>
            </a:r>
            <a:endParaRPr lang="en-US"/>
          </a:p>
        </p:txBody>
      </p:sp>
      <p:sp>
        <p:nvSpPr>
          <p:cNvPr id="5" name="Freeform 2"/>
          <p:cNvSpPr/>
          <p:nvPr/>
        </p:nvSpPr>
        <p:spPr>
          <a:xfrm>
            <a:off x="7875361" y="3303176"/>
            <a:ext cx="1676400" cy="1828800"/>
          </a:xfrm>
          <a:custGeom>
            <a:avLst/>
            <a:gdLst/>
            <a:ahLst/>
            <a:cxnLst/>
            <a:rect l="l" t="t" r="r" b="b"/>
            <a:pathLst>
              <a:path w="4137367" h="4114800">
                <a:moveTo>
                  <a:pt x="0" y="0"/>
                </a:moveTo>
                <a:lnTo>
                  <a:pt x="4137367" y="0"/>
                </a:lnTo>
                <a:lnTo>
                  <a:pt x="413736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5"/>
          <p:cNvSpPr txBox="1"/>
          <p:nvPr/>
        </p:nvSpPr>
        <p:spPr>
          <a:xfrm>
            <a:off x="7239000" y="5482001"/>
            <a:ext cx="320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smtClean="0"/>
              <a:t>Data Cleaning &amp; Analysing</a:t>
            </a:r>
          </a:p>
          <a:p>
            <a:pPr algn="ctr"/>
            <a:r>
              <a:rPr lang="en-US" smtClean="0"/>
              <a:t>Python</a:t>
            </a:r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39600" y="3303176"/>
            <a:ext cx="2263336" cy="179847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2039600" y="5437645"/>
            <a:ext cx="2209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smtClean="0"/>
              <a:t>Visulizations</a:t>
            </a:r>
          </a:p>
          <a:p>
            <a:pPr algn="ctr"/>
            <a:r>
              <a:rPr lang="en-US" smtClean="0"/>
              <a:t>Power BI</a:t>
            </a:r>
            <a:endParaRPr lang="en-US"/>
          </a:p>
        </p:txBody>
      </p:sp>
      <p:sp>
        <p:nvSpPr>
          <p:cNvPr id="9" name="Right Arrow 8"/>
          <p:cNvSpPr/>
          <p:nvPr/>
        </p:nvSpPr>
        <p:spPr>
          <a:xfrm>
            <a:off x="5867400" y="4152900"/>
            <a:ext cx="1219200" cy="838200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>
            <a:off x="10355307" y="4049689"/>
            <a:ext cx="1219200" cy="838200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5622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9"/>
          <p:cNvSpPr/>
          <p:nvPr/>
        </p:nvSpPr>
        <p:spPr>
          <a:xfrm flipV="1">
            <a:off x="8314040" y="2497113"/>
            <a:ext cx="1898560" cy="1304496"/>
          </a:xfrm>
          <a:prstGeom prst="line">
            <a:avLst/>
          </a:prstGeom>
          <a:ln w="28575" cap="flat">
            <a:solidFill>
              <a:srgbClr val="F8F8F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AutoShape 10"/>
          <p:cNvSpPr/>
          <p:nvPr/>
        </p:nvSpPr>
        <p:spPr>
          <a:xfrm flipH="1" flipV="1">
            <a:off x="8316800" y="6477427"/>
            <a:ext cx="1893040" cy="1312494"/>
          </a:xfrm>
          <a:prstGeom prst="line">
            <a:avLst/>
          </a:prstGeom>
          <a:ln w="28575" cap="flat">
            <a:solidFill>
              <a:srgbClr val="F8F8F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AutoShape 11"/>
          <p:cNvSpPr/>
          <p:nvPr/>
        </p:nvSpPr>
        <p:spPr>
          <a:xfrm flipV="1">
            <a:off x="8532606" y="4267293"/>
            <a:ext cx="2635124" cy="563602"/>
          </a:xfrm>
          <a:prstGeom prst="line">
            <a:avLst/>
          </a:prstGeom>
          <a:ln w="28575" cap="flat">
            <a:solidFill>
              <a:srgbClr val="F8F8F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AutoShape 12"/>
          <p:cNvSpPr/>
          <p:nvPr/>
        </p:nvSpPr>
        <p:spPr>
          <a:xfrm>
            <a:off x="8530566" y="5475506"/>
            <a:ext cx="2639203" cy="544180"/>
          </a:xfrm>
          <a:prstGeom prst="line">
            <a:avLst/>
          </a:prstGeom>
          <a:ln w="28575" cap="flat">
            <a:solidFill>
              <a:srgbClr val="F8F8F8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3" name="Group 13"/>
          <p:cNvGrpSpPr/>
          <p:nvPr/>
        </p:nvGrpSpPr>
        <p:grpSpPr>
          <a:xfrm>
            <a:off x="1792023" y="1731496"/>
            <a:ext cx="6824008" cy="6824008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>
            <a:off x="2452411" y="2489522"/>
            <a:ext cx="5862965" cy="5855636"/>
          </a:xfrm>
          <a:custGeom>
            <a:avLst/>
            <a:gdLst/>
            <a:ahLst/>
            <a:cxnLst/>
            <a:rect l="l" t="t" r="r" b="b"/>
            <a:pathLst>
              <a:path w="5862965" h="5855636">
                <a:moveTo>
                  <a:pt x="0" y="0"/>
                </a:moveTo>
                <a:lnTo>
                  <a:pt x="5862964" y="0"/>
                </a:lnTo>
                <a:lnTo>
                  <a:pt x="5862964" y="5855636"/>
                </a:lnTo>
                <a:lnTo>
                  <a:pt x="0" y="58556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17" name="Group 17"/>
          <p:cNvGrpSpPr/>
          <p:nvPr/>
        </p:nvGrpSpPr>
        <p:grpSpPr>
          <a:xfrm>
            <a:off x="2315717" y="2255191"/>
            <a:ext cx="5776619" cy="5776619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3229539" y="4988741"/>
            <a:ext cx="3948976" cy="1641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85"/>
              </a:lnSpc>
            </a:pPr>
            <a:r>
              <a:rPr lang="en-US" sz="4560" b="1" smtClean="0">
                <a:solidFill>
                  <a:srgbClr val="1F2020"/>
                </a:solidFill>
                <a:latin typeface="Poppins Bold"/>
                <a:ea typeface="Poppins Bold"/>
                <a:cs typeface="Poppins Bold"/>
                <a:sym typeface="Poppins Bold"/>
              </a:rPr>
              <a:t>DÙNG</a:t>
            </a:r>
          </a:p>
          <a:p>
            <a:pPr algn="ctr">
              <a:lnSpc>
                <a:spcPts val="6385"/>
              </a:lnSpc>
            </a:pPr>
            <a:r>
              <a:rPr lang="en-US" sz="4560" b="1" smtClean="0">
                <a:solidFill>
                  <a:srgbClr val="1F2020"/>
                </a:solidFill>
                <a:latin typeface="Poppins Bold"/>
                <a:ea typeface="Poppins Bold"/>
                <a:cs typeface="Poppins Bold"/>
                <a:sym typeface="Poppins Bold"/>
              </a:rPr>
              <a:t>PYTHON</a:t>
            </a:r>
            <a:endParaRPr lang="en-US" sz="4560" b="1">
              <a:solidFill>
                <a:srgbClr val="1F2020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grpSp>
        <p:nvGrpSpPr>
          <p:cNvPr id="27" name="Group 27"/>
          <p:cNvGrpSpPr/>
          <p:nvPr/>
        </p:nvGrpSpPr>
        <p:grpSpPr>
          <a:xfrm>
            <a:off x="10647893" y="1855723"/>
            <a:ext cx="4950613" cy="1272624"/>
            <a:chOff x="0" y="0"/>
            <a:chExt cx="1013318" cy="260488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1013318" cy="260488"/>
            </a:xfrm>
            <a:custGeom>
              <a:avLst/>
              <a:gdLst/>
              <a:ahLst/>
              <a:cxnLst/>
              <a:rect l="l" t="t" r="r" b="b"/>
              <a:pathLst>
                <a:path w="1013318" h="260488">
                  <a:moveTo>
                    <a:pt x="130244" y="0"/>
                  </a:moveTo>
                  <a:lnTo>
                    <a:pt x="883074" y="0"/>
                  </a:lnTo>
                  <a:cubicBezTo>
                    <a:pt x="917617" y="0"/>
                    <a:pt x="950745" y="13722"/>
                    <a:pt x="975171" y="38148"/>
                  </a:cubicBezTo>
                  <a:cubicBezTo>
                    <a:pt x="999596" y="62573"/>
                    <a:pt x="1013318" y="95701"/>
                    <a:pt x="1013318" y="130244"/>
                  </a:cubicBezTo>
                  <a:lnTo>
                    <a:pt x="1013318" y="130244"/>
                  </a:lnTo>
                  <a:cubicBezTo>
                    <a:pt x="1013318" y="202175"/>
                    <a:pt x="955006" y="260488"/>
                    <a:pt x="883074" y="260488"/>
                  </a:cubicBezTo>
                  <a:lnTo>
                    <a:pt x="130244" y="260488"/>
                  </a:lnTo>
                  <a:cubicBezTo>
                    <a:pt x="95701" y="260488"/>
                    <a:pt x="62573" y="246766"/>
                    <a:pt x="38148" y="222340"/>
                  </a:cubicBezTo>
                  <a:cubicBezTo>
                    <a:pt x="13722" y="197915"/>
                    <a:pt x="0" y="164787"/>
                    <a:pt x="0" y="130244"/>
                  </a:cubicBezTo>
                  <a:lnTo>
                    <a:pt x="0" y="130244"/>
                  </a:lnTo>
                  <a:cubicBezTo>
                    <a:pt x="0" y="95701"/>
                    <a:pt x="13722" y="62573"/>
                    <a:pt x="38148" y="38148"/>
                  </a:cubicBezTo>
                  <a:cubicBezTo>
                    <a:pt x="62573" y="13722"/>
                    <a:pt x="95701" y="0"/>
                    <a:pt x="130244" y="0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0" y="-38100"/>
              <a:ext cx="1013318" cy="298588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0" name="Freeform 30"/>
          <p:cNvSpPr/>
          <p:nvPr/>
        </p:nvSpPr>
        <p:spPr>
          <a:xfrm>
            <a:off x="10820934" y="2012087"/>
            <a:ext cx="1026728" cy="1025445"/>
          </a:xfrm>
          <a:custGeom>
            <a:avLst/>
            <a:gdLst/>
            <a:ahLst/>
            <a:cxnLst/>
            <a:rect l="l" t="t" r="r" b="b"/>
            <a:pathLst>
              <a:path w="1026728" h="1025445">
                <a:moveTo>
                  <a:pt x="0" y="0"/>
                </a:moveTo>
                <a:lnTo>
                  <a:pt x="1026729" y="0"/>
                </a:lnTo>
                <a:lnTo>
                  <a:pt x="1026729" y="1025445"/>
                </a:lnTo>
                <a:lnTo>
                  <a:pt x="0" y="10254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1" name="Group 31"/>
          <p:cNvGrpSpPr/>
          <p:nvPr/>
        </p:nvGrpSpPr>
        <p:grpSpPr>
          <a:xfrm>
            <a:off x="10796997" y="1971051"/>
            <a:ext cx="1011607" cy="1011607"/>
            <a:chOff x="0" y="0"/>
            <a:chExt cx="812800" cy="81280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33" name="TextBox 3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10104764" y="2367684"/>
            <a:ext cx="218342" cy="218342"/>
            <a:chOff x="0" y="0"/>
            <a:chExt cx="812800" cy="812800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A6AD6"/>
            </a:solidFill>
          </p:spPr>
        </p:sp>
        <p:sp>
          <p:nvSpPr>
            <p:cNvPr id="36" name="TextBox 3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7" name="TextBox 37"/>
          <p:cNvSpPr txBox="1"/>
          <p:nvPr/>
        </p:nvSpPr>
        <p:spPr>
          <a:xfrm>
            <a:off x="12038553" y="2032846"/>
            <a:ext cx="3448990" cy="8330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22"/>
              </a:lnSpc>
              <a:spcBef>
                <a:spcPct val="0"/>
              </a:spcBef>
            </a:pPr>
            <a:r>
              <a:rPr lang="en-US" sz="2400" smtClean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Load &amp; Khám phá dữ liệu</a:t>
            </a:r>
            <a:endParaRPr lang="en-US" sz="2400"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</p:txBody>
      </p:sp>
      <p:sp>
        <p:nvSpPr>
          <p:cNvPr id="38" name="TextBox 38"/>
          <p:cNvSpPr txBox="1"/>
          <p:nvPr/>
        </p:nvSpPr>
        <p:spPr>
          <a:xfrm>
            <a:off x="10932277" y="2244238"/>
            <a:ext cx="741046" cy="376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55"/>
              </a:lnSpc>
              <a:spcBef>
                <a:spcPct val="0"/>
              </a:spcBef>
            </a:pPr>
            <a:r>
              <a:rPr lang="en-US" sz="2182" b="1" smtClean="0">
                <a:solidFill>
                  <a:srgbClr val="3A6AD6"/>
                </a:solidFill>
                <a:latin typeface="Poppins Bold"/>
                <a:ea typeface="Poppins Bold"/>
                <a:cs typeface="Poppins Bold"/>
                <a:sym typeface="Poppins Bold"/>
              </a:rPr>
              <a:t>01</a:t>
            </a:r>
            <a:endParaRPr lang="en-US" sz="2182" b="1">
              <a:solidFill>
                <a:srgbClr val="3A6AD6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grpSp>
        <p:nvGrpSpPr>
          <p:cNvPr id="39" name="Group 39"/>
          <p:cNvGrpSpPr/>
          <p:nvPr/>
        </p:nvGrpSpPr>
        <p:grpSpPr>
          <a:xfrm>
            <a:off x="11604025" y="3623366"/>
            <a:ext cx="4950613" cy="1272624"/>
            <a:chOff x="0" y="0"/>
            <a:chExt cx="1013318" cy="260488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1013318" cy="260488"/>
            </a:xfrm>
            <a:custGeom>
              <a:avLst/>
              <a:gdLst/>
              <a:ahLst/>
              <a:cxnLst/>
              <a:rect l="l" t="t" r="r" b="b"/>
              <a:pathLst>
                <a:path w="1013318" h="260488">
                  <a:moveTo>
                    <a:pt x="130244" y="0"/>
                  </a:moveTo>
                  <a:lnTo>
                    <a:pt x="883074" y="0"/>
                  </a:lnTo>
                  <a:cubicBezTo>
                    <a:pt x="917617" y="0"/>
                    <a:pt x="950745" y="13722"/>
                    <a:pt x="975171" y="38148"/>
                  </a:cubicBezTo>
                  <a:cubicBezTo>
                    <a:pt x="999596" y="62573"/>
                    <a:pt x="1013318" y="95701"/>
                    <a:pt x="1013318" y="130244"/>
                  </a:cubicBezTo>
                  <a:lnTo>
                    <a:pt x="1013318" y="130244"/>
                  </a:lnTo>
                  <a:cubicBezTo>
                    <a:pt x="1013318" y="202175"/>
                    <a:pt x="955006" y="260488"/>
                    <a:pt x="883074" y="260488"/>
                  </a:cubicBezTo>
                  <a:lnTo>
                    <a:pt x="130244" y="260488"/>
                  </a:lnTo>
                  <a:cubicBezTo>
                    <a:pt x="95701" y="260488"/>
                    <a:pt x="62573" y="246766"/>
                    <a:pt x="38148" y="222340"/>
                  </a:cubicBezTo>
                  <a:cubicBezTo>
                    <a:pt x="13722" y="197915"/>
                    <a:pt x="0" y="164787"/>
                    <a:pt x="0" y="130244"/>
                  </a:cubicBezTo>
                  <a:lnTo>
                    <a:pt x="0" y="130244"/>
                  </a:lnTo>
                  <a:cubicBezTo>
                    <a:pt x="0" y="95701"/>
                    <a:pt x="13722" y="62573"/>
                    <a:pt x="38148" y="38148"/>
                  </a:cubicBezTo>
                  <a:cubicBezTo>
                    <a:pt x="62573" y="13722"/>
                    <a:pt x="95701" y="0"/>
                    <a:pt x="130244" y="0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  <p:sp>
          <p:nvSpPr>
            <p:cNvPr id="41" name="TextBox 41"/>
            <p:cNvSpPr txBox="1"/>
            <p:nvPr/>
          </p:nvSpPr>
          <p:spPr>
            <a:xfrm>
              <a:off x="0" y="-38100"/>
              <a:ext cx="1013318" cy="298588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42" name="Freeform 42"/>
          <p:cNvSpPr/>
          <p:nvPr/>
        </p:nvSpPr>
        <p:spPr>
          <a:xfrm>
            <a:off x="11777067" y="3779730"/>
            <a:ext cx="1026728" cy="1025445"/>
          </a:xfrm>
          <a:custGeom>
            <a:avLst/>
            <a:gdLst/>
            <a:ahLst/>
            <a:cxnLst/>
            <a:rect l="l" t="t" r="r" b="b"/>
            <a:pathLst>
              <a:path w="1026728" h="1025445">
                <a:moveTo>
                  <a:pt x="0" y="0"/>
                </a:moveTo>
                <a:lnTo>
                  <a:pt x="1026728" y="0"/>
                </a:lnTo>
                <a:lnTo>
                  <a:pt x="1026728" y="1025445"/>
                </a:lnTo>
                <a:lnTo>
                  <a:pt x="0" y="10254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43" name="Group 43"/>
          <p:cNvGrpSpPr/>
          <p:nvPr/>
        </p:nvGrpSpPr>
        <p:grpSpPr>
          <a:xfrm>
            <a:off x="11753129" y="3738694"/>
            <a:ext cx="1011607" cy="1011607"/>
            <a:chOff x="0" y="0"/>
            <a:chExt cx="812800" cy="812800"/>
          </a:xfrm>
        </p:grpSpPr>
        <p:sp>
          <p:nvSpPr>
            <p:cNvPr id="44" name="Freeform 4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5" name="TextBox 4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46" name="Group 46"/>
          <p:cNvGrpSpPr/>
          <p:nvPr/>
        </p:nvGrpSpPr>
        <p:grpSpPr>
          <a:xfrm>
            <a:off x="11060897" y="4135327"/>
            <a:ext cx="218342" cy="218342"/>
            <a:chOff x="0" y="0"/>
            <a:chExt cx="812800" cy="812800"/>
          </a:xfrm>
        </p:grpSpPr>
        <p:sp>
          <p:nvSpPr>
            <p:cNvPr id="47" name="Freeform 4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A6AD6"/>
            </a:solidFill>
          </p:spPr>
        </p:sp>
        <p:sp>
          <p:nvSpPr>
            <p:cNvPr id="48" name="TextBox 4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49" name="TextBox 49"/>
          <p:cNvSpPr txBox="1"/>
          <p:nvPr/>
        </p:nvSpPr>
        <p:spPr>
          <a:xfrm>
            <a:off x="13105649" y="4032868"/>
            <a:ext cx="3448990" cy="3970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22"/>
              </a:lnSpc>
              <a:spcBef>
                <a:spcPct val="0"/>
              </a:spcBef>
            </a:pPr>
            <a:r>
              <a:rPr lang="en-US" sz="2400" smtClean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Làm sạch dữ liệu</a:t>
            </a:r>
            <a:endParaRPr lang="en-US" sz="2400"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</p:txBody>
      </p:sp>
      <p:sp>
        <p:nvSpPr>
          <p:cNvPr id="50" name="TextBox 50"/>
          <p:cNvSpPr txBox="1"/>
          <p:nvPr/>
        </p:nvSpPr>
        <p:spPr>
          <a:xfrm>
            <a:off x="11888409" y="4011881"/>
            <a:ext cx="741046" cy="376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55"/>
              </a:lnSpc>
              <a:spcBef>
                <a:spcPct val="0"/>
              </a:spcBef>
            </a:pPr>
            <a:r>
              <a:rPr lang="en-US" sz="2182" b="1" smtClean="0">
                <a:solidFill>
                  <a:srgbClr val="3A6AD6"/>
                </a:solidFill>
                <a:latin typeface="Poppins Bold"/>
                <a:ea typeface="Poppins Bold"/>
                <a:cs typeface="Poppins Bold"/>
                <a:sym typeface="Poppins Bold"/>
              </a:rPr>
              <a:t>02</a:t>
            </a:r>
            <a:endParaRPr lang="en-US" sz="2182" b="1">
              <a:solidFill>
                <a:srgbClr val="3A6AD6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grpSp>
        <p:nvGrpSpPr>
          <p:cNvPr id="51" name="Group 51"/>
          <p:cNvGrpSpPr/>
          <p:nvPr/>
        </p:nvGrpSpPr>
        <p:grpSpPr>
          <a:xfrm>
            <a:off x="11604025" y="5391009"/>
            <a:ext cx="4950613" cy="1272624"/>
            <a:chOff x="0" y="0"/>
            <a:chExt cx="1013318" cy="260488"/>
          </a:xfrm>
        </p:grpSpPr>
        <p:sp>
          <p:nvSpPr>
            <p:cNvPr id="52" name="Freeform 52"/>
            <p:cNvSpPr/>
            <p:nvPr/>
          </p:nvSpPr>
          <p:spPr>
            <a:xfrm>
              <a:off x="0" y="0"/>
              <a:ext cx="1013318" cy="260488"/>
            </a:xfrm>
            <a:custGeom>
              <a:avLst/>
              <a:gdLst/>
              <a:ahLst/>
              <a:cxnLst/>
              <a:rect l="l" t="t" r="r" b="b"/>
              <a:pathLst>
                <a:path w="1013318" h="260488">
                  <a:moveTo>
                    <a:pt x="130244" y="0"/>
                  </a:moveTo>
                  <a:lnTo>
                    <a:pt x="883074" y="0"/>
                  </a:lnTo>
                  <a:cubicBezTo>
                    <a:pt x="917617" y="0"/>
                    <a:pt x="950745" y="13722"/>
                    <a:pt x="975171" y="38148"/>
                  </a:cubicBezTo>
                  <a:cubicBezTo>
                    <a:pt x="999596" y="62573"/>
                    <a:pt x="1013318" y="95701"/>
                    <a:pt x="1013318" y="130244"/>
                  </a:cubicBezTo>
                  <a:lnTo>
                    <a:pt x="1013318" y="130244"/>
                  </a:lnTo>
                  <a:cubicBezTo>
                    <a:pt x="1013318" y="202175"/>
                    <a:pt x="955006" y="260488"/>
                    <a:pt x="883074" y="260488"/>
                  </a:cubicBezTo>
                  <a:lnTo>
                    <a:pt x="130244" y="260488"/>
                  </a:lnTo>
                  <a:cubicBezTo>
                    <a:pt x="95701" y="260488"/>
                    <a:pt x="62573" y="246766"/>
                    <a:pt x="38148" y="222340"/>
                  </a:cubicBezTo>
                  <a:cubicBezTo>
                    <a:pt x="13722" y="197915"/>
                    <a:pt x="0" y="164787"/>
                    <a:pt x="0" y="130244"/>
                  </a:cubicBezTo>
                  <a:lnTo>
                    <a:pt x="0" y="130244"/>
                  </a:lnTo>
                  <a:cubicBezTo>
                    <a:pt x="0" y="95701"/>
                    <a:pt x="13722" y="62573"/>
                    <a:pt x="38148" y="38148"/>
                  </a:cubicBezTo>
                  <a:cubicBezTo>
                    <a:pt x="62573" y="13722"/>
                    <a:pt x="95701" y="0"/>
                    <a:pt x="130244" y="0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  <p:sp>
          <p:nvSpPr>
            <p:cNvPr id="53" name="TextBox 53"/>
            <p:cNvSpPr txBox="1"/>
            <p:nvPr/>
          </p:nvSpPr>
          <p:spPr>
            <a:xfrm>
              <a:off x="0" y="-38100"/>
              <a:ext cx="1013318" cy="298588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4" name="Freeform 54"/>
          <p:cNvSpPr/>
          <p:nvPr/>
        </p:nvSpPr>
        <p:spPr>
          <a:xfrm>
            <a:off x="11777067" y="5547373"/>
            <a:ext cx="1026728" cy="1025445"/>
          </a:xfrm>
          <a:custGeom>
            <a:avLst/>
            <a:gdLst/>
            <a:ahLst/>
            <a:cxnLst/>
            <a:rect l="l" t="t" r="r" b="b"/>
            <a:pathLst>
              <a:path w="1026728" h="1025445">
                <a:moveTo>
                  <a:pt x="0" y="0"/>
                </a:moveTo>
                <a:lnTo>
                  <a:pt x="1026728" y="0"/>
                </a:lnTo>
                <a:lnTo>
                  <a:pt x="1026728" y="1025445"/>
                </a:lnTo>
                <a:lnTo>
                  <a:pt x="0" y="10254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55" name="Group 55"/>
          <p:cNvGrpSpPr/>
          <p:nvPr/>
        </p:nvGrpSpPr>
        <p:grpSpPr>
          <a:xfrm>
            <a:off x="11753129" y="5506337"/>
            <a:ext cx="1011607" cy="1011607"/>
            <a:chOff x="0" y="0"/>
            <a:chExt cx="812800" cy="812800"/>
          </a:xfrm>
        </p:grpSpPr>
        <p:sp>
          <p:nvSpPr>
            <p:cNvPr id="56" name="Freeform 5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7" name="TextBox 5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8" name="Group 58"/>
          <p:cNvGrpSpPr/>
          <p:nvPr/>
        </p:nvGrpSpPr>
        <p:grpSpPr>
          <a:xfrm>
            <a:off x="11060897" y="5902970"/>
            <a:ext cx="218342" cy="218342"/>
            <a:chOff x="0" y="0"/>
            <a:chExt cx="812800" cy="812800"/>
          </a:xfrm>
        </p:grpSpPr>
        <p:sp>
          <p:nvSpPr>
            <p:cNvPr id="59" name="Freeform 5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A6AD6"/>
            </a:solidFill>
          </p:spPr>
        </p:sp>
        <p:sp>
          <p:nvSpPr>
            <p:cNvPr id="60" name="TextBox 6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1" name="TextBox 61"/>
          <p:cNvSpPr txBox="1"/>
          <p:nvPr/>
        </p:nvSpPr>
        <p:spPr>
          <a:xfrm>
            <a:off x="12878605" y="5583669"/>
            <a:ext cx="3448990" cy="8330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22"/>
              </a:lnSpc>
              <a:spcBef>
                <a:spcPct val="0"/>
              </a:spcBef>
            </a:pPr>
            <a:r>
              <a:rPr lang="en-US" sz="2400" smtClean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Tìm hiểu mối tương quan các biến</a:t>
            </a:r>
            <a:endParaRPr lang="en-US" sz="2400"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</p:txBody>
      </p:sp>
      <p:sp>
        <p:nvSpPr>
          <p:cNvPr id="62" name="TextBox 62"/>
          <p:cNvSpPr txBox="1"/>
          <p:nvPr/>
        </p:nvSpPr>
        <p:spPr>
          <a:xfrm>
            <a:off x="11888409" y="5779525"/>
            <a:ext cx="741046" cy="376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55"/>
              </a:lnSpc>
              <a:spcBef>
                <a:spcPct val="0"/>
              </a:spcBef>
            </a:pPr>
            <a:r>
              <a:rPr lang="en-US" sz="2182" b="1" smtClean="0">
                <a:solidFill>
                  <a:srgbClr val="3A6AD6"/>
                </a:solidFill>
                <a:latin typeface="Poppins Bold"/>
                <a:ea typeface="Poppins Bold"/>
                <a:cs typeface="Poppins Bold"/>
                <a:sym typeface="Poppins Bold"/>
              </a:rPr>
              <a:t>03</a:t>
            </a:r>
            <a:endParaRPr lang="en-US" sz="2182" b="1">
              <a:solidFill>
                <a:srgbClr val="3A6AD6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grpSp>
        <p:nvGrpSpPr>
          <p:cNvPr id="63" name="Group 63"/>
          <p:cNvGrpSpPr/>
          <p:nvPr/>
        </p:nvGrpSpPr>
        <p:grpSpPr>
          <a:xfrm>
            <a:off x="10647893" y="7158653"/>
            <a:ext cx="4950613" cy="1272624"/>
            <a:chOff x="0" y="0"/>
            <a:chExt cx="1013318" cy="260488"/>
          </a:xfrm>
        </p:grpSpPr>
        <p:sp>
          <p:nvSpPr>
            <p:cNvPr id="64" name="Freeform 64"/>
            <p:cNvSpPr/>
            <p:nvPr/>
          </p:nvSpPr>
          <p:spPr>
            <a:xfrm>
              <a:off x="0" y="0"/>
              <a:ext cx="1013318" cy="260488"/>
            </a:xfrm>
            <a:custGeom>
              <a:avLst/>
              <a:gdLst/>
              <a:ahLst/>
              <a:cxnLst/>
              <a:rect l="l" t="t" r="r" b="b"/>
              <a:pathLst>
                <a:path w="1013318" h="260488">
                  <a:moveTo>
                    <a:pt x="130244" y="0"/>
                  </a:moveTo>
                  <a:lnTo>
                    <a:pt x="883074" y="0"/>
                  </a:lnTo>
                  <a:cubicBezTo>
                    <a:pt x="917617" y="0"/>
                    <a:pt x="950745" y="13722"/>
                    <a:pt x="975171" y="38148"/>
                  </a:cubicBezTo>
                  <a:cubicBezTo>
                    <a:pt x="999596" y="62573"/>
                    <a:pt x="1013318" y="95701"/>
                    <a:pt x="1013318" y="130244"/>
                  </a:cubicBezTo>
                  <a:lnTo>
                    <a:pt x="1013318" y="130244"/>
                  </a:lnTo>
                  <a:cubicBezTo>
                    <a:pt x="1013318" y="202175"/>
                    <a:pt x="955006" y="260488"/>
                    <a:pt x="883074" y="260488"/>
                  </a:cubicBezTo>
                  <a:lnTo>
                    <a:pt x="130244" y="260488"/>
                  </a:lnTo>
                  <a:cubicBezTo>
                    <a:pt x="95701" y="260488"/>
                    <a:pt x="62573" y="246766"/>
                    <a:pt x="38148" y="222340"/>
                  </a:cubicBezTo>
                  <a:cubicBezTo>
                    <a:pt x="13722" y="197915"/>
                    <a:pt x="0" y="164787"/>
                    <a:pt x="0" y="130244"/>
                  </a:cubicBezTo>
                  <a:lnTo>
                    <a:pt x="0" y="130244"/>
                  </a:lnTo>
                  <a:cubicBezTo>
                    <a:pt x="0" y="95701"/>
                    <a:pt x="13722" y="62573"/>
                    <a:pt x="38148" y="38148"/>
                  </a:cubicBezTo>
                  <a:cubicBezTo>
                    <a:pt x="62573" y="13722"/>
                    <a:pt x="95701" y="0"/>
                    <a:pt x="130244" y="0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  <p:sp>
          <p:nvSpPr>
            <p:cNvPr id="65" name="TextBox 65"/>
            <p:cNvSpPr txBox="1"/>
            <p:nvPr/>
          </p:nvSpPr>
          <p:spPr>
            <a:xfrm>
              <a:off x="0" y="-38100"/>
              <a:ext cx="1013318" cy="298588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6" name="Freeform 66"/>
          <p:cNvSpPr/>
          <p:nvPr/>
        </p:nvSpPr>
        <p:spPr>
          <a:xfrm>
            <a:off x="10820934" y="7315016"/>
            <a:ext cx="1026728" cy="1025445"/>
          </a:xfrm>
          <a:custGeom>
            <a:avLst/>
            <a:gdLst/>
            <a:ahLst/>
            <a:cxnLst/>
            <a:rect l="l" t="t" r="r" b="b"/>
            <a:pathLst>
              <a:path w="1026728" h="1025445">
                <a:moveTo>
                  <a:pt x="0" y="0"/>
                </a:moveTo>
                <a:lnTo>
                  <a:pt x="1026729" y="0"/>
                </a:lnTo>
                <a:lnTo>
                  <a:pt x="1026729" y="1025445"/>
                </a:lnTo>
                <a:lnTo>
                  <a:pt x="0" y="10254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67" name="Group 67"/>
          <p:cNvGrpSpPr/>
          <p:nvPr/>
        </p:nvGrpSpPr>
        <p:grpSpPr>
          <a:xfrm>
            <a:off x="10796997" y="7273980"/>
            <a:ext cx="1011607" cy="1011607"/>
            <a:chOff x="0" y="0"/>
            <a:chExt cx="812800" cy="812800"/>
          </a:xfrm>
        </p:grpSpPr>
        <p:sp>
          <p:nvSpPr>
            <p:cNvPr id="68" name="Freeform 6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69" name="TextBox 6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0" name="Group 70"/>
          <p:cNvGrpSpPr/>
          <p:nvPr/>
        </p:nvGrpSpPr>
        <p:grpSpPr>
          <a:xfrm>
            <a:off x="10104764" y="7670613"/>
            <a:ext cx="218342" cy="218342"/>
            <a:chOff x="0" y="0"/>
            <a:chExt cx="812800" cy="812800"/>
          </a:xfrm>
        </p:grpSpPr>
        <p:sp>
          <p:nvSpPr>
            <p:cNvPr id="71" name="Freeform 7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A6AD6"/>
            </a:solidFill>
          </p:spPr>
        </p:sp>
        <p:sp>
          <p:nvSpPr>
            <p:cNvPr id="72" name="TextBox 7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3" name="TextBox 73"/>
          <p:cNvSpPr txBox="1"/>
          <p:nvPr/>
        </p:nvSpPr>
        <p:spPr>
          <a:xfrm>
            <a:off x="12149516" y="7568154"/>
            <a:ext cx="3448990" cy="436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22"/>
              </a:lnSpc>
              <a:spcBef>
                <a:spcPct val="0"/>
              </a:spcBef>
            </a:pPr>
            <a:r>
              <a:rPr lang="en-US" sz="2400" smtClean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Xuất file csv</a:t>
            </a:r>
            <a:endParaRPr lang="en-US" sz="2400"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</p:txBody>
      </p:sp>
      <p:sp>
        <p:nvSpPr>
          <p:cNvPr id="74" name="TextBox 74"/>
          <p:cNvSpPr txBox="1"/>
          <p:nvPr/>
        </p:nvSpPr>
        <p:spPr>
          <a:xfrm>
            <a:off x="10932277" y="7547168"/>
            <a:ext cx="741046" cy="376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55"/>
              </a:lnSpc>
              <a:spcBef>
                <a:spcPct val="0"/>
              </a:spcBef>
            </a:pPr>
            <a:r>
              <a:rPr lang="en-US" sz="2182" b="1" smtClean="0">
                <a:solidFill>
                  <a:srgbClr val="3A6AD6"/>
                </a:solidFill>
                <a:latin typeface="Poppins Bold"/>
                <a:ea typeface="Poppins Bold"/>
                <a:cs typeface="Poppins Bold"/>
                <a:sym typeface="Poppins Bold"/>
              </a:rPr>
              <a:t>04</a:t>
            </a:r>
            <a:endParaRPr lang="en-US" sz="2182" b="1">
              <a:solidFill>
                <a:srgbClr val="3A6AD6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78" name="TextBox 78"/>
          <p:cNvSpPr txBox="1"/>
          <p:nvPr/>
        </p:nvSpPr>
        <p:spPr>
          <a:xfrm>
            <a:off x="17674380" y="8710688"/>
            <a:ext cx="442747" cy="2579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57"/>
              </a:lnSpc>
              <a:spcBef>
                <a:spcPct val="0"/>
              </a:spcBef>
            </a:pPr>
            <a:r>
              <a:rPr lang="en-US" sz="1469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02</a:t>
            </a:r>
          </a:p>
        </p:txBody>
      </p:sp>
      <p:sp>
        <p:nvSpPr>
          <p:cNvPr id="79" name="TextBox 10"/>
          <p:cNvSpPr txBox="1"/>
          <p:nvPr/>
        </p:nvSpPr>
        <p:spPr>
          <a:xfrm>
            <a:off x="844620" y="349968"/>
            <a:ext cx="8908979" cy="8592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 b="1" smtClean="0">
                <a:solidFill>
                  <a:srgbClr val="000000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PHƯƠNG PHÁP THỰC HIỆN</a:t>
            </a:r>
            <a:endParaRPr lang="en-US" sz="4800" b="1">
              <a:solidFill>
                <a:srgbClr val="000000"/>
              </a:solidFill>
              <a:latin typeface="Arial" panose="020B0604020202020204" pitchFamily="34" charset="0"/>
              <a:ea typeface="Poppins Bold"/>
              <a:cs typeface="Arial" panose="020B0604020202020204" pitchFamily="34" charset="0"/>
              <a:sym typeface="Poppins Bold"/>
            </a:endParaRPr>
          </a:p>
        </p:txBody>
      </p:sp>
      <p:sp>
        <p:nvSpPr>
          <p:cNvPr id="80" name="Freeform 2"/>
          <p:cNvSpPr/>
          <p:nvPr/>
        </p:nvSpPr>
        <p:spPr>
          <a:xfrm>
            <a:off x="4351956" y="3642832"/>
            <a:ext cx="1585066" cy="1380736"/>
          </a:xfrm>
          <a:custGeom>
            <a:avLst/>
            <a:gdLst/>
            <a:ahLst/>
            <a:cxnLst/>
            <a:rect l="l" t="t" r="r" b="b"/>
            <a:pathLst>
              <a:path w="4137367" h="4114800">
                <a:moveTo>
                  <a:pt x="0" y="0"/>
                </a:moveTo>
                <a:lnTo>
                  <a:pt x="4137367" y="0"/>
                </a:lnTo>
                <a:lnTo>
                  <a:pt x="413736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1" name="TextBox 73"/>
          <p:cNvSpPr txBox="1"/>
          <p:nvPr/>
        </p:nvSpPr>
        <p:spPr>
          <a:xfrm>
            <a:off x="7632377" y="9174148"/>
            <a:ext cx="3448990" cy="3970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22"/>
              </a:lnSpc>
              <a:spcBef>
                <a:spcPct val="0"/>
              </a:spcBef>
            </a:pPr>
            <a:r>
              <a:rPr lang="en-US" sz="2400" smtClean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Code Documentation : </a:t>
            </a:r>
            <a:endParaRPr lang="en-US" sz="2400"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12103775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9"/>
          <p:cNvSpPr/>
          <p:nvPr/>
        </p:nvSpPr>
        <p:spPr>
          <a:xfrm flipV="1">
            <a:off x="8314040" y="2497113"/>
            <a:ext cx="1898560" cy="1304496"/>
          </a:xfrm>
          <a:prstGeom prst="line">
            <a:avLst/>
          </a:prstGeom>
          <a:ln w="28575" cap="flat">
            <a:solidFill>
              <a:srgbClr val="F8F8F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10"/>
          <p:cNvSpPr/>
          <p:nvPr/>
        </p:nvSpPr>
        <p:spPr>
          <a:xfrm flipH="1" flipV="1">
            <a:off x="8316800" y="6477427"/>
            <a:ext cx="1893040" cy="1312494"/>
          </a:xfrm>
          <a:prstGeom prst="line">
            <a:avLst/>
          </a:prstGeom>
          <a:ln w="28575" cap="flat">
            <a:solidFill>
              <a:srgbClr val="F8F8F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11"/>
          <p:cNvSpPr/>
          <p:nvPr/>
        </p:nvSpPr>
        <p:spPr>
          <a:xfrm flipV="1">
            <a:off x="8532606" y="4267293"/>
            <a:ext cx="2635124" cy="563602"/>
          </a:xfrm>
          <a:prstGeom prst="line">
            <a:avLst/>
          </a:prstGeom>
          <a:ln w="28575" cap="flat">
            <a:solidFill>
              <a:srgbClr val="F8F8F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AutoShape 12"/>
          <p:cNvSpPr/>
          <p:nvPr/>
        </p:nvSpPr>
        <p:spPr>
          <a:xfrm>
            <a:off x="8530566" y="5475506"/>
            <a:ext cx="2639203" cy="544180"/>
          </a:xfrm>
          <a:prstGeom prst="line">
            <a:avLst/>
          </a:prstGeom>
          <a:ln w="28575" cap="flat">
            <a:solidFill>
              <a:srgbClr val="F8F8F8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" name="Group 13"/>
          <p:cNvGrpSpPr/>
          <p:nvPr/>
        </p:nvGrpSpPr>
        <p:grpSpPr>
          <a:xfrm>
            <a:off x="1792023" y="1731496"/>
            <a:ext cx="6824008" cy="6824008"/>
            <a:chOff x="0" y="0"/>
            <a:chExt cx="812800" cy="812800"/>
          </a:xfrm>
        </p:grpSpPr>
        <p:sp>
          <p:nvSpPr>
            <p:cNvPr id="7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  <p:sp>
          <p:nvSpPr>
            <p:cNvPr id="8" name="TextBox 1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Freeform 16"/>
          <p:cNvSpPr/>
          <p:nvPr/>
        </p:nvSpPr>
        <p:spPr>
          <a:xfrm>
            <a:off x="2452411" y="2489522"/>
            <a:ext cx="5862965" cy="5855636"/>
          </a:xfrm>
          <a:custGeom>
            <a:avLst/>
            <a:gdLst/>
            <a:ahLst/>
            <a:cxnLst/>
            <a:rect l="l" t="t" r="r" b="b"/>
            <a:pathLst>
              <a:path w="5862965" h="5855636">
                <a:moveTo>
                  <a:pt x="0" y="0"/>
                </a:moveTo>
                <a:lnTo>
                  <a:pt x="5862964" y="0"/>
                </a:lnTo>
                <a:lnTo>
                  <a:pt x="5862964" y="5855636"/>
                </a:lnTo>
                <a:lnTo>
                  <a:pt x="0" y="58556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10" name="Group 17"/>
          <p:cNvGrpSpPr/>
          <p:nvPr/>
        </p:nvGrpSpPr>
        <p:grpSpPr>
          <a:xfrm>
            <a:off x="2315717" y="2255191"/>
            <a:ext cx="5776619" cy="5776619"/>
            <a:chOff x="0" y="0"/>
            <a:chExt cx="812800" cy="812800"/>
          </a:xfrm>
        </p:grpSpPr>
        <p:sp>
          <p:nvSpPr>
            <p:cNvPr id="11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2" name="TextBox 1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27"/>
          <p:cNvGrpSpPr/>
          <p:nvPr/>
        </p:nvGrpSpPr>
        <p:grpSpPr>
          <a:xfrm>
            <a:off x="10647893" y="1855723"/>
            <a:ext cx="4950613" cy="1272624"/>
            <a:chOff x="0" y="0"/>
            <a:chExt cx="1013318" cy="260488"/>
          </a:xfrm>
        </p:grpSpPr>
        <p:sp>
          <p:nvSpPr>
            <p:cNvPr id="16" name="Freeform 28"/>
            <p:cNvSpPr/>
            <p:nvPr/>
          </p:nvSpPr>
          <p:spPr>
            <a:xfrm>
              <a:off x="0" y="0"/>
              <a:ext cx="1013318" cy="260488"/>
            </a:xfrm>
            <a:custGeom>
              <a:avLst/>
              <a:gdLst/>
              <a:ahLst/>
              <a:cxnLst/>
              <a:rect l="l" t="t" r="r" b="b"/>
              <a:pathLst>
                <a:path w="1013318" h="260488">
                  <a:moveTo>
                    <a:pt x="130244" y="0"/>
                  </a:moveTo>
                  <a:lnTo>
                    <a:pt x="883074" y="0"/>
                  </a:lnTo>
                  <a:cubicBezTo>
                    <a:pt x="917617" y="0"/>
                    <a:pt x="950745" y="13722"/>
                    <a:pt x="975171" y="38148"/>
                  </a:cubicBezTo>
                  <a:cubicBezTo>
                    <a:pt x="999596" y="62573"/>
                    <a:pt x="1013318" y="95701"/>
                    <a:pt x="1013318" y="130244"/>
                  </a:cubicBezTo>
                  <a:lnTo>
                    <a:pt x="1013318" y="130244"/>
                  </a:lnTo>
                  <a:cubicBezTo>
                    <a:pt x="1013318" y="202175"/>
                    <a:pt x="955006" y="260488"/>
                    <a:pt x="883074" y="260488"/>
                  </a:cubicBezTo>
                  <a:lnTo>
                    <a:pt x="130244" y="260488"/>
                  </a:lnTo>
                  <a:cubicBezTo>
                    <a:pt x="95701" y="260488"/>
                    <a:pt x="62573" y="246766"/>
                    <a:pt x="38148" y="222340"/>
                  </a:cubicBezTo>
                  <a:cubicBezTo>
                    <a:pt x="13722" y="197915"/>
                    <a:pt x="0" y="164787"/>
                    <a:pt x="0" y="130244"/>
                  </a:cubicBezTo>
                  <a:lnTo>
                    <a:pt x="0" y="130244"/>
                  </a:lnTo>
                  <a:cubicBezTo>
                    <a:pt x="0" y="95701"/>
                    <a:pt x="13722" y="62573"/>
                    <a:pt x="38148" y="38148"/>
                  </a:cubicBezTo>
                  <a:cubicBezTo>
                    <a:pt x="62573" y="13722"/>
                    <a:pt x="95701" y="0"/>
                    <a:pt x="130244" y="0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  <p:sp>
          <p:nvSpPr>
            <p:cNvPr id="17" name="TextBox 29"/>
            <p:cNvSpPr txBox="1"/>
            <p:nvPr/>
          </p:nvSpPr>
          <p:spPr>
            <a:xfrm>
              <a:off x="0" y="-38100"/>
              <a:ext cx="1013318" cy="298588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8" name="Freeform 30"/>
          <p:cNvSpPr/>
          <p:nvPr/>
        </p:nvSpPr>
        <p:spPr>
          <a:xfrm>
            <a:off x="10820934" y="2012087"/>
            <a:ext cx="1026728" cy="1025445"/>
          </a:xfrm>
          <a:custGeom>
            <a:avLst/>
            <a:gdLst/>
            <a:ahLst/>
            <a:cxnLst/>
            <a:rect l="l" t="t" r="r" b="b"/>
            <a:pathLst>
              <a:path w="1026728" h="1025445">
                <a:moveTo>
                  <a:pt x="0" y="0"/>
                </a:moveTo>
                <a:lnTo>
                  <a:pt x="1026729" y="0"/>
                </a:lnTo>
                <a:lnTo>
                  <a:pt x="1026729" y="1025445"/>
                </a:lnTo>
                <a:lnTo>
                  <a:pt x="0" y="10254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19" name="Group 31"/>
          <p:cNvGrpSpPr/>
          <p:nvPr/>
        </p:nvGrpSpPr>
        <p:grpSpPr>
          <a:xfrm>
            <a:off x="10796997" y="1971051"/>
            <a:ext cx="1011607" cy="1011607"/>
            <a:chOff x="0" y="0"/>
            <a:chExt cx="812800" cy="812800"/>
          </a:xfrm>
        </p:grpSpPr>
        <p:sp>
          <p:nvSpPr>
            <p:cNvPr id="20" name="Freeform 3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1" name="TextBox 3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34"/>
          <p:cNvGrpSpPr/>
          <p:nvPr/>
        </p:nvGrpSpPr>
        <p:grpSpPr>
          <a:xfrm>
            <a:off x="10104764" y="2367684"/>
            <a:ext cx="218342" cy="218342"/>
            <a:chOff x="0" y="0"/>
            <a:chExt cx="812800" cy="812800"/>
          </a:xfrm>
        </p:grpSpPr>
        <p:sp>
          <p:nvSpPr>
            <p:cNvPr id="23" name="Freeform 3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A6AD6"/>
            </a:solidFill>
          </p:spPr>
        </p:sp>
        <p:sp>
          <p:nvSpPr>
            <p:cNvPr id="24" name="TextBox 3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7" name="Group 39"/>
          <p:cNvGrpSpPr/>
          <p:nvPr/>
        </p:nvGrpSpPr>
        <p:grpSpPr>
          <a:xfrm>
            <a:off x="11604025" y="3623366"/>
            <a:ext cx="4950613" cy="1272624"/>
            <a:chOff x="0" y="0"/>
            <a:chExt cx="1013318" cy="260488"/>
          </a:xfrm>
        </p:grpSpPr>
        <p:sp>
          <p:nvSpPr>
            <p:cNvPr id="28" name="Freeform 40"/>
            <p:cNvSpPr/>
            <p:nvPr/>
          </p:nvSpPr>
          <p:spPr>
            <a:xfrm>
              <a:off x="0" y="0"/>
              <a:ext cx="1013318" cy="260488"/>
            </a:xfrm>
            <a:custGeom>
              <a:avLst/>
              <a:gdLst/>
              <a:ahLst/>
              <a:cxnLst/>
              <a:rect l="l" t="t" r="r" b="b"/>
              <a:pathLst>
                <a:path w="1013318" h="260488">
                  <a:moveTo>
                    <a:pt x="130244" y="0"/>
                  </a:moveTo>
                  <a:lnTo>
                    <a:pt x="883074" y="0"/>
                  </a:lnTo>
                  <a:cubicBezTo>
                    <a:pt x="917617" y="0"/>
                    <a:pt x="950745" y="13722"/>
                    <a:pt x="975171" y="38148"/>
                  </a:cubicBezTo>
                  <a:cubicBezTo>
                    <a:pt x="999596" y="62573"/>
                    <a:pt x="1013318" y="95701"/>
                    <a:pt x="1013318" y="130244"/>
                  </a:cubicBezTo>
                  <a:lnTo>
                    <a:pt x="1013318" y="130244"/>
                  </a:lnTo>
                  <a:cubicBezTo>
                    <a:pt x="1013318" y="202175"/>
                    <a:pt x="955006" y="260488"/>
                    <a:pt x="883074" y="260488"/>
                  </a:cubicBezTo>
                  <a:lnTo>
                    <a:pt x="130244" y="260488"/>
                  </a:lnTo>
                  <a:cubicBezTo>
                    <a:pt x="95701" y="260488"/>
                    <a:pt x="62573" y="246766"/>
                    <a:pt x="38148" y="222340"/>
                  </a:cubicBezTo>
                  <a:cubicBezTo>
                    <a:pt x="13722" y="197915"/>
                    <a:pt x="0" y="164787"/>
                    <a:pt x="0" y="130244"/>
                  </a:cubicBezTo>
                  <a:lnTo>
                    <a:pt x="0" y="130244"/>
                  </a:lnTo>
                  <a:cubicBezTo>
                    <a:pt x="0" y="95701"/>
                    <a:pt x="13722" y="62573"/>
                    <a:pt x="38148" y="38148"/>
                  </a:cubicBezTo>
                  <a:cubicBezTo>
                    <a:pt x="62573" y="13722"/>
                    <a:pt x="95701" y="0"/>
                    <a:pt x="130244" y="0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  <p:sp>
          <p:nvSpPr>
            <p:cNvPr id="29" name="TextBox 41"/>
            <p:cNvSpPr txBox="1"/>
            <p:nvPr/>
          </p:nvSpPr>
          <p:spPr>
            <a:xfrm>
              <a:off x="0" y="-38100"/>
              <a:ext cx="1013318" cy="298588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0" name="Freeform 42"/>
          <p:cNvSpPr/>
          <p:nvPr/>
        </p:nvSpPr>
        <p:spPr>
          <a:xfrm>
            <a:off x="11777067" y="3779730"/>
            <a:ext cx="1026728" cy="1025445"/>
          </a:xfrm>
          <a:custGeom>
            <a:avLst/>
            <a:gdLst/>
            <a:ahLst/>
            <a:cxnLst/>
            <a:rect l="l" t="t" r="r" b="b"/>
            <a:pathLst>
              <a:path w="1026728" h="1025445">
                <a:moveTo>
                  <a:pt x="0" y="0"/>
                </a:moveTo>
                <a:lnTo>
                  <a:pt x="1026728" y="0"/>
                </a:lnTo>
                <a:lnTo>
                  <a:pt x="1026728" y="1025445"/>
                </a:lnTo>
                <a:lnTo>
                  <a:pt x="0" y="10254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1" name="Group 43"/>
          <p:cNvGrpSpPr/>
          <p:nvPr/>
        </p:nvGrpSpPr>
        <p:grpSpPr>
          <a:xfrm>
            <a:off x="11753129" y="3738694"/>
            <a:ext cx="1011607" cy="1011607"/>
            <a:chOff x="0" y="0"/>
            <a:chExt cx="812800" cy="812800"/>
          </a:xfrm>
        </p:grpSpPr>
        <p:sp>
          <p:nvSpPr>
            <p:cNvPr id="32" name="Freeform 4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33" name="TextBox 4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4" name="Group 46"/>
          <p:cNvGrpSpPr/>
          <p:nvPr/>
        </p:nvGrpSpPr>
        <p:grpSpPr>
          <a:xfrm>
            <a:off x="11060897" y="4135327"/>
            <a:ext cx="218342" cy="218342"/>
            <a:chOff x="0" y="0"/>
            <a:chExt cx="812800" cy="812800"/>
          </a:xfrm>
        </p:grpSpPr>
        <p:sp>
          <p:nvSpPr>
            <p:cNvPr id="35" name="Freeform 4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A6AD6"/>
            </a:solidFill>
          </p:spPr>
        </p:sp>
        <p:sp>
          <p:nvSpPr>
            <p:cNvPr id="36" name="TextBox 4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7" name="TextBox 49"/>
          <p:cNvSpPr txBox="1"/>
          <p:nvPr/>
        </p:nvSpPr>
        <p:spPr>
          <a:xfrm>
            <a:off x="12976837" y="3801609"/>
            <a:ext cx="3448990" cy="8330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22"/>
              </a:lnSpc>
              <a:spcBef>
                <a:spcPct val="0"/>
              </a:spcBef>
            </a:pPr>
            <a:r>
              <a:rPr lang="en-US" sz="2400" smtClean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Dùng hàm DAX tính toán các chỉ số</a:t>
            </a:r>
            <a:endParaRPr lang="en-US" sz="2400"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</p:txBody>
      </p:sp>
      <p:sp>
        <p:nvSpPr>
          <p:cNvPr id="38" name="TextBox 50"/>
          <p:cNvSpPr txBox="1"/>
          <p:nvPr/>
        </p:nvSpPr>
        <p:spPr>
          <a:xfrm>
            <a:off x="11888409" y="4011881"/>
            <a:ext cx="741046" cy="376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55"/>
              </a:lnSpc>
              <a:spcBef>
                <a:spcPct val="0"/>
              </a:spcBef>
            </a:pPr>
            <a:r>
              <a:rPr lang="en-US" sz="2182" b="1" smtClean="0">
                <a:solidFill>
                  <a:srgbClr val="3A6AD6"/>
                </a:solidFill>
                <a:latin typeface="Poppins Bold"/>
                <a:ea typeface="Poppins Bold"/>
                <a:cs typeface="Poppins Bold"/>
                <a:sym typeface="Poppins Bold"/>
              </a:rPr>
              <a:t>02</a:t>
            </a:r>
            <a:endParaRPr lang="en-US" sz="2182" b="1">
              <a:solidFill>
                <a:srgbClr val="3A6AD6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grpSp>
        <p:nvGrpSpPr>
          <p:cNvPr id="39" name="Group 51"/>
          <p:cNvGrpSpPr/>
          <p:nvPr/>
        </p:nvGrpSpPr>
        <p:grpSpPr>
          <a:xfrm>
            <a:off x="11604025" y="5391009"/>
            <a:ext cx="4950613" cy="1272624"/>
            <a:chOff x="0" y="0"/>
            <a:chExt cx="1013318" cy="260488"/>
          </a:xfrm>
        </p:grpSpPr>
        <p:sp>
          <p:nvSpPr>
            <p:cNvPr id="40" name="Freeform 52"/>
            <p:cNvSpPr/>
            <p:nvPr/>
          </p:nvSpPr>
          <p:spPr>
            <a:xfrm>
              <a:off x="0" y="0"/>
              <a:ext cx="1013318" cy="260488"/>
            </a:xfrm>
            <a:custGeom>
              <a:avLst/>
              <a:gdLst/>
              <a:ahLst/>
              <a:cxnLst/>
              <a:rect l="l" t="t" r="r" b="b"/>
              <a:pathLst>
                <a:path w="1013318" h="260488">
                  <a:moveTo>
                    <a:pt x="130244" y="0"/>
                  </a:moveTo>
                  <a:lnTo>
                    <a:pt x="883074" y="0"/>
                  </a:lnTo>
                  <a:cubicBezTo>
                    <a:pt x="917617" y="0"/>
                    <a:pt x="950745" y="13722"/>
                    <a:pt x="975171" y="38148"/>
                  </a:cubicBezTo>
                  <a:cubicBezTo>
                    <a:pt x="999596" y="62573"/>
                    <a:pt x="1013318" y="95701"/>
                    <a:pt x="1013318" y="130244"/>
                  </a:cubicBezTo>
                  <a:lnTo>
                    <a:pt x="1013318" y="130244"/>
                  </a:lnTo>
                  <a:cubicBezTo>
                    <a:pt x="1013318" y="202175"/>
                    <a:pt x="955006" y="260488"/>
                    <a:pt x="883074" y="260488"/>
                  </a:cubicBezTo>
                  <a:lnTo>
                    <a:pt x="130244" y="260488"/>
                  </a:lnTo>
                  <a:cubicBezTo>
                    <a:pt x="95701" y="260488"/>
                    <a:pt x="62573" y="246766"/>
                    <a:pt x="38148" y="222340"/>
                  </a:cubicBezTo>
                  <a:cubicBezTo>
                    <a:pt x="13722" y="197915"/>
                    <a:pt x="0" y="164787"/>
                    <a:pt x="0" y="130244"/>
                  </a:cubicBezTo>
                  <a:lnTo>
                    <a:pt x="0" y="130244"/>
                  </a:lnTo>
                  <a:cubicBezTo>
                    <a:pt x="0" y="95701"/>
                    <a:pt x="13722" y="62573"/>
                    <a:pt x="38148" y="38148"/>
                  </a:cubicBezTo>
                  <a:cubicBezTo>
                    <a:pt x="62573" y="13722"/>
                    <a:pt x="95701" y="0"/>
                    <a:pt x="130244" y="0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  <p:sp>
          <p:nvSpPr>
            <p:cNvPr id="41" name="TextBox 53"/>
            <p:cNvSpPr txBox="1"/>
            <p:nvPr/>
          </p:nvSpPr>
          <p:spPr>
            <a:xfrm>
              <a:off x="0" y="-38100"/>
              <a:ext cx="1013318" cy="298588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42" name="Freeform 54"/>
          <p:cNvSpPr/>
          <p:nvPr/>
        </p:nvSpPr>
        <p:spPr>
          <a:xfrm>
            <a:off x="11777067" y="5547373"/>
            <a:ext cx="1026728" cy="1025445"/>
          </a:xfrm>
          <a:custGeom>
            <a:avLst/>
            <a:gdLst/>
            <a:ahLst/>
            <a:cxnLst/>
            <a:rect l="l" t="t" r="r" b="b"/>
            <a:pathLst>
              <a:path w="1026728" h="1025445">
                <a:moveTo>
                  <a:pt x="0" y="0"/>
                </a:moveTo>
                <a:lnTo>
                  <a:pt x="1026728" y="0"/>
                </a:lnTo>
                <a:lnTo>
                  <a:pt x="1026728" y="1025445"/>
                </a:lnTo>
                <a:lnTo>
                  <a:pt x="0" y="10254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43" name="Group 55"/>
          <p:cNvGrpSpPr/>
          <p:nvPr/>
        </p:nvGrpSpPr>
        <p:grpSpPr>
          <a:xfrm>
            <a:off x="11753129" y="5506337"/>
            <a:ext cx="1011607" cy="1011607"/>
            <a:chOff x="0" y="0"/>
            <a:chExt cx="812800" cy="812800"/>
          </a:xfrm>
        </p:grpSpPr>
        <p:sp>
          <p:nvSpPr>
            <p:cNvPr id="44" name="Freeform 5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5" name="TextBox 5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46" name="Group 58"/>
          <p:cNvGrpSpPr/>
          <p:nvPr/>
        </p:nvGrpSpPr>
        <p:grpSpPr>
          <a:xfrm>
            <a:off x="11060897" y="5902970"/>
            <a:ext cx="218342" cy="218342"/>
            <a:chOff x="0" y="0"/>
            <a:chExt cx="812800" cy="812800"/>
          </a:xfrm>
        </p:grpSpPr>
        <p:sp>
          <p:nvSpPr>
            <p:cNvPr id="47" name="Freeform 5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A6AD6"/>
            </a:solidFill>
          </p:spPr>
        </p:sp>
        <p:sp>
          <p:nvSpPr>
            <p:cNvPr id="48" name="TextBox 6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0" name="TextBox 62"/>
          <p:cNvSpPr txBox="1"/>
          <p:nvPr/>
        </p:nvSpPr>
        <p:spPr>
          <a:xfrm>
            <a:off x="11888409" y="5779525"/>
            <a:ext cx="741046" cy="376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55"/>
              </a:lnSpc>
              <a:spcBef>
                <a:spcPct val="0"/>
              </a:spcBef>
            </a:pPr>
            <a:r>
              <a:rPr lang="en-US" sz="2182" b="1" smtClean="0">
                <a:solidFill>
                  <a:srgbClr val="3A6AD6"/>
                </a:solidFill>
                <a:latin typeface="Poppins Bold"/>
                <a:ea typeface="Poppins Bold"/>
                <a:cs typeface="Poppins Bold"/>
                <a:sym typeface="Poppins Bold"/>
              </a:rPr>
              <a:t>03</a:t>
            </a:r>
            <a:endParaRPr lang="en-US" sz="2182" b="1">
              <a:solidFill>
                <a:srgbClr val="3A6AD6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grpSp>
        <p:nvGrpSpPr>
          <p:cNvPr id="51" name="Group 63"/>
          <p:cNvGrpSpPr/>
          <p:nvPr/>
        </p:nvGrpSpPr>
        <p:grpSpPr>
          <a:xfrm>
            <a:off x="10647893" y="7158653"/>
            <a:ext cx="4950613" cy="1272624"/>
            <a:chOff x="0" y="0"/>
            <a:chExt cx="1013318" cy="260488"/>
          </a:xfrm>
        </p:grpSpPr>
        <p:sp>
          <p:nvSpPr>
            <p:cNvPr id="52" name="Freeform 64"/>
            <p:cNvSpPr/>
            <p:nvPr/>
          </p:nvSpPr>
          <p:spPr>
            <a:xfrm>
              <a:off x="0" y="0"/>
              <a:ext cx="1013318" cy="260488"/>
            </a:xfrm>
            <a:custGeom>
              <a:avLst/>
              <a:gdLst/>
              <a:ahLst/>
              <a:cxnLst/>
              <a:rect l="l" t="t" r="r" b="b"/>
              <a:pathLst>
                <a:path w="1013318" h="260488">
                  <a:moveTo>
                    <a:pt x="130244" y="0"/>
                  </a:moveTo>
                  <a:lnTo>
                    <a:pt x="883074" y="0"/>
                  </a:lnTo>
                  <a:cubicBezTo>
                    <a:pt x="917617" y="0"/>
                    <a:pt x="950745" y="13722"/>
                    <a:pt x="975171" y="38148"/>
                  </a:cubicBezTo>
                  <a:cubicBezTo>
                    <a:pt x="999596" y="62573"/>
                    <a:pt x="1013318" y="95701"/>
                    <a:pt x="1013318" y="130244"/>
                  </a:cubicBezTo>
                  <a:lnTo>
                    <a:pt x="1013318" y="130244"/>
                  </a:lnTo>
                  <a:cubicBezTo>
                    <a:pt x="1013318" y="202175"/>
                    <a:pt x="955006" y="260488"/>
                    <a:pt x="883074" y="260488"/>
                  </a:cubicBezTo>
                  <a:lnTo>
                    <a:pt x="130244" y="260488"/>
                  </a:lnTo>
                  <a:cubicBezTo>
                    <a:pt x="95701" y="260488"/>
                    <a:pt x="62573" y="246766"/>
                    <a:pt x="38148" y="222340"/>
                  </a:cubicBezTo>
                  <a:cubicBezTo>
                    <a:pt x="13722" y="197915"/>
                    <a:pt x="0" y="164787"/>
                    <a:pt x="0" y="130244"/>
                  </a:cubicBezTo>
                  <a:lnTo>
                    <a:pt x="0" y="130244"/>
                  </a:lnTo>
                  <a:cubicBezTo>
                    <a:pt x="0" y="95701"/>
                    <a:pt x="13722" y="62573"/>
                    <a:pt x="38148" y="38148"/>
                  </a:cubicBezTo>
                  <a:cubicBezTo>
                    <a:pt x="62573" y="13722"/>
                    <a:pt x="95701" y="0"/>
                    <a:pt x="130244" y="0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  <p:sp>
          <p:nvSpPr>
            <p:cNvPr id="53" name="TextBox 65"/>
            <p:cNvSpPr txBox="1"/>
            <p:nvPr/>
          </p:nvSpPr>
          <p:spPr>
            <a:xfrm>
              <a:off x="0" y="-38100"/>
              <a:ext cx="1013318" cy="298588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4" name="Freeform 66"/>
          <p:cNvSpPr/>
          <p:nvPr/>
        </p:nvSpPr>
        <p:spPr>
          <a:xfrm>
            <a:off x="10820934" y="7315016"/>
            <a:ext cx="1026728" cy="1025445"/>
          </a:xfrm>
          <a:custGeom>
            <a:avLst/>
            <a:gdLst/>
            <a:ahLst/>
            <a:cxnLst/>
            <a:rect l="l" t="t" r="r" b="b"/>
            <a:pathLst>
              <a:path w="1026728" h="1025445">
                <a:moveTo>
                  <a:pt x="0" y="0"/>
                </a:moveTo>
                <a:lnTo>
                  <a:pt x="1026729" y="0"/>
                </a:lnTo>
                <a:lnTo>
                  <a:pt x="1026729" y="1025445"/>
                </a:lnTo>
                <a:lnTo>
                  <a:pt x="0" y="10254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55" name="Group 67"/>
          <p:cNvGrpSpPr/>
          <p:nvPr/>
        </p:nvGrpSpPr>
        <p:grpSpPr>
          <a:xfrm>
            <a:off x="10796997" y="7273980"/>
            <a:ext cx="1011607" cy="1011607"/>
            <a:chOff x="0" y="0"/>
            <a:chExt cx="812800" cy="812800"/>
          </a:xfrm>
        </p:grpSpPr>
        <p:sp>
          <p:nvSpPr>
            <p:cNvPr id="56" name="Freeform 6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7" name="TextBox 6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8" name="Group 70"/>
          <p:cNvGrpSpPr/>
          <p:nvPr/>
        </p:nvGrpSpPr>
        <p:grpSpPr>
          <a:xfrm>
            <a:off x="10104764" y="7670613"/>
            <a:ext cx="218342" cy="218342"/>
            <a:chOff x="0" y="0"/>
            <a:chExt cx="812800" cy="812800"/>
          </a:xfrm>
        </p:grpSpPr>
        <p:sp>
          <p:nvSpPr>
            <p:cNvPr id="59" name="Freeform 7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A6AD6"/>
            </a:solidFill>
          </p:spPr>
        </p:sp>
        <p:sp>
          <p:nvSpPr>
            <p:cNvPr id="60" name="TextBox 7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2" name="TextBox 74"/>
          <p:cNvSpPr txBox="1"/>
          <p:nvPr/>
        </p:nvSpPr>
        <p:spPr>
          <a:xfrm>
            <a:off x="10932277" y="7547168"/>
            <a:ext cx="741046" cy="376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55"/>
              </a:lnSpc>
              <a:spcBef>
                <a:spcPct val="0"/>
              </a:spcBef>
            </a:pPr>
            <a:r>
              <a:rPr lang="en-US" sz="2182" b="1" smtClean="0">
                <a:solidFill>
                  <a:srgbClr val="3A6AD6"/>
                </a:solidFill>
                <a:latin typeface="Poppins Bold"/>
                <a:ea typeface="Poppins Bold"/>
                <a:cs typeface="Poppins Bold"/>
                <a:sym typeface="Poppins Bold"/>
              </a:rPr>
              <a:t>04</a:t>
            </a:r>
            <a:endParaRPr lang="en-US" sz="2182" b="1">
              <a:solidFill>
                <a:srgbClr val="3A6AD6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63" name="TextBox 10"/>
          <p:cNvSpPr txBox="1"/>
          <p:nvPr/>
        </p:nvSpPr>
        <p:spPr>
          <a:xfrm>
            <a:off x="844620" y="349968"/>
            <a:ext cx="8908979" cy="8592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 b="1" smtClean="0">
                <a:solidFill>
                  <a:srgbClr val="000000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PHƯƠNG PHÁP THỰC HIỆN</a:t>
            </a:r>
            <a:endParaRPr lang="en-US" sz="4800" b="1">
              <a:solidFill>
                <a:srgbClr val="000000"/>
              </a:solidFill>
              <a:latin typeface="Arial" panose="020B0604020202020204" pitchFamily="34" charset="0"/>
              <a:ea typeface="Poppins Bold"/>
              <a:cs typeface="Arial" panose="020B0604020202020204" pitchFamily="34" charset="0"/>
              <a:sym typeface="Poppins Bold"/>
            </a:endParaRPr>
          </a:p>
        </p:txBody>
      </p:sp>
      <p:sp>
        <p:nvSpPr>
          <p:cNvPr id="64" name="TextBox 65"/>
          <p:cNvSpPr txBox="1"/>
          <p:nvPr/>
        </p:nvSpPr>
        <p:spPr>
          <a:xfrm>
            <a:off x="3224346" y="4792574"/>
            <a:ext cx="3948976" cy="1641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85"/>
              </a:lnSpc>
            </a:pPr>
            <a:r>
              <a:rPr lang="en-US" sz="4560" b="1" smtClean="0">
                <a:solidFill>
                  <a:srgbClr val="1F2020"/>
                </a:solidFill>
                <a:latin typeface="Poppins Bold"/>
                <a:ea typeface="Poppins Bold"/>
                <a:cs typeface="Poppins Bold"/>
                <a:sym typeface="Poppins Bold"/>
              </a:rPr>
              <a:t>DÙNG </a:t>
            </a:r>
          </a:p>
          <a:p>
            <a:pPr algn="ctr">
              <a:lnSpc>
                <a:spcPts val="6385"/>
              </a:lnSpc>
            </a:pPr>
            <a:r>
              <a:rPr lang="en-US" sz="4560" b="1" smtClean="0">
                <a:solidFill>
                  <a:srgbClr val="1F2020"/>
                </a:solidFill>
                <a:latin typeface="Poppins Bold"/>
                <a:ea typeface="Poppins Bold"/>
                <a:cs typeface="Poppins Bold"/>
                <a:sym typeface="Poppins Bold"/>
              </a:rPr>
              <a:t>POWER BI</a:t>
            </a:r>
            <a:endParaRPr lang="en-US" sz="4560" b="1">
              <a:solidFill>
                <a:srgbClr val="1F2020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pic>
        <p:nvPicPr>
          <p:cNvPr id="65" name="Picture 6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9883" y="3581341"/>
            <a:ext cx="3398815" cy="1303133"/>
          </a:xfrm>
          <a:prstGeom prst="rect">
            <a:avLst/>
          </a:prstGeom>
        </p:spPr>
      </p:pic>
      <p:sp>
        <p:nvSpPr>
          <p:cNvPr id="66" name="TextBox 19"/>
          <p:cNvSpPr txBox="1"/>
          <p:nvPr/>
        </p:nvSpPr>
        <p:spPr>
          <a:xfrm>
            <a:off x="12172449" y="2207667"/>
            <a:ext cx="2606686" cy="3970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22"/>
              </a:lnSpc>
              <a:spcBef>
                <a:spcPct val="0"/>
              </a:spcBef>
            </a:pPr>
            <a:r>
              <a:rPr lang="en-US" sz="2400" smtClean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Data modeling</a:t>
            </a:r>
            <a:endParaRPr lang="en-US" sz="2400"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</p:txBody>
      </p:sp>
      <p:sp>
        <p:nvSpPr>
          <p:cNvPr id="67" name="TextBox 20"/>
          <p:cNvSpPr txBox="1"/>
          <p:nvPr/>
        </p:nvSpPr>
        <p:spPr>
          <a:xfrm>
            <a:off x="10938903" y="2268379"/>
            <a:ext cx="741046" cy="376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55"/>
              </a:lnSpc>
              <a:spcBef>
                <a:spcPct val="0"/>
              </a:spcBef>
            </a:pPr>
            <a:r>
              <a:rPr lang="en-US" sz="2182" b="1" smtClean="0">
                <a:solidFill>
                  <a:srgbClr val="3A6AD6"/>
                </a:solidFill>
                <a:latin typeface="Poppins Bold"/>
                <a:ea typeface="Poppins Bold"/>
                <a:cs typeface="Poppins Bold"/>
                <a:sym typeface="Poppins Bold"/>
              </a:rPr>
              <a:t>01</a:t>
            </a:r>
            <a:endParaRPr lang="en-US" sz="2182" b="1">
              <a:solidFill>
                <a:srgbClr val="3A6AD6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68" name="TextBox 28"/>
          <p:cNvSpPr txBox="1"/>
          <p:nvPr/>
        </p:nvSpPr>
        <p:spPr>
          <a:xfrm>
            <a:off x="13176004" y="5576543"/>
            <a:ext cx="2606686" cy="8330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22"/>
              </a:lnSpc>
              <a:spcBef>
                <a:spcPct val="0"/>
              </a:spcBef>
            </a:pPr>
            <a:r>
              <a:rPr lang="en-US" sz="2400" smtClean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Trực quan hóa dữ liệu</a:t>
            </a:r>
            <a:endParaRPr lang="en-US" sz="2400"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</p:txBody>
      </p:sp>
      <p:sp>
        <p:nvSpPr>
          <p:cNvPr id="69" name="TextBox 37"/>
          <p:cNvSpPr txBox="1"/>
          <p:nvPr/>
        </p:nvSpPr>
        <p:spPr>
          <a:xfrm>
            <a:off x="12166373" y="7595793"/>
            <a:ext cx="2606686" cy="3970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22"/>
              </a:lnSpc>
              <a:spcBef>
                <a:spcPct val="0"/>
              </a:spcBef>
            </a:pPr>
            <a:r>
              <a:rPr lang="en-US" sz="2400" smtClean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Dự báo doanh thu</a:t>
            </a:r>
            <a:endParaRPr lang="en-US" sz="2400"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25550783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0"/>
          <p:cNvSpPr txBox="1"/>
          <p:nvPr/>
        </p:nvSpPr>
        <p:spPr>
          <a:xfrm>
            <a:off x="844620" y="349968"/>
            <a:ext cx="11118780" cy="8592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 b="1" smtClean="0">
                <a:solidFill>
                  <a:srgbClr val="000000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DATA MODELING &amp; SỬ DỤNG DAX</a:t>
            </a:r>
            <a:endParaRPr lang="en-US" sz="4800" b="1">
              <a:solidFill>
                <a:srgbClr val="000000"/>
              </a:solidFill>
              <a:latin typeface="Arial" panose="020B0604020202020204" pitchFamily="34" charset="0"/>
              <a:ea typeface="Poppins Bold"/>
              <a:cs typeface="Arial" panose="020B0604020202020204" pitchFamily="34" charset="0"/>
              <a:sym typeface="Poppins Bold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0" y="2095500"/>
            <a:ext cx="8821385" cy="645867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0713" y="2092657"/>
            <a:ext cx="4962581" cy="154309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1185" y="3885381"/>
            <a:ext cx="4962581" cy="21049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6400" y="6209472"/>
            <a:ext cx="4962581" cy="2444476"/>
          </a:xfrm>
          <a:prstGeom prst="rect">
            <a:avLst/>
          </a:prstGeom>
        </p:spPr>
      </p:pic>
      <p:sp>
        <p:nvSpPr>
          <p:cNvPr id="8" name="TextBox 73"/>
          <p:cNvSpPr txBox="1"/>
          <p:nvPr/>
        </p:nvSpPr>
        <p:spPr>
          <a:xfrm>
            <a:off x="1670713" y="9410700"/>
            <a:ext cx="3448990" cy="436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22"/>
              </a:lnSpc>
              <a:spcBef>
                <a:spcPct val="0"/>
              </a:spcBef>
            </a:pPr>
            <a:r>
              <a:rPr lang="en-US" sz="2400" smtClean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Dax </a:t>
            </a:r>
            <a:r>
              <a:rPr lang="en-US" sz="2400" smtClean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Documentation : </a:t>
            </a:r>
            <a:endParaRPr lang="en-US" sz="2400"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38203185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899</TotalTime>
  <Words>2246</Words>
  <Application>Microsoft Office PowerPoint</Application>
  <PresentationFormat>Custom</PresentationFormat>
  <Paragraphs>218</Paragraphs>
  <Slides>24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3" baseType="lpstr">
      <vt:lpstr>Arial</vt:lpstr>
      <vt:lpstr>Courier New</vt:lpstr>
      <vt:lpstr>Poppins</vt:lpstr>
      <vt:lpstr>Montserrat Ultra-Bold</vt:lpstr>
      <vt:lpstr>Calibri</vt:lpstr>
      <vt:lpstr>Wingdings</vt:lpstr>
      <vt:lpstr>Poppins Bold</vt:lpstr>
      <vt:lpstr>Montserrat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Báo cáo kinh doanh</dc:title>
  <cp:lastModifiedBy>Mai Anh</cp:lastModifiedBy>
  <cp:revision>74</cp:revision>
  <dcterms:created xsi:type="dcterms:W3CDTF">2006-08-16T00:00:00Z</dcterms:created>
  <dcterms:modified xsi:type="dcterms:W3CDTF">2025-02-16T18:56:53Z</dcterms:modified>
  <dc:identifier>DAGfMmpRBSs</dc:identifier>
</cp:coreProperties>
</file>